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84" r:id="rId26"/>
    <p:sldId id="277" r:id="rId27"/>
    <p:sldId id="278" r:id="rId28"/>
    <p:sldId id="283" r:id="rId29"/>
    <p:sldId id="279" r:id="rId30"/>
    <p:sldId id="280" r:id="rId31"/>
    <p:sldId id="281"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15" autoAdjust="0"/>
  </p:normalViewPr>
  <p:slideViewPr>
    <p:cSldViewPr snapToGrid="0">
      <p:cViewPr varScale="1">
        <p:scale>
          <a:sx n="67" d="100"/>
          <a:sy n="67" d="100"/>
        </p:scale>
        <p:origin x="126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fr-FR" sz="4400" b="0" strike="noStrike" spc="-1">
                <a:latin typeface="Arial"/>
              </a:rPr>
              <a:t>Cliquez pour déplacer la diapo</a:t>
            </a:r>
          </a:p>
        </p:txBody>
      </p:sp>
      <p:sp>
        <p:nvSpPr>
          <p:cNvPr id="219" name="PlaceHolder 2"/>
          <p:cNvSpPr>
            <a:spLocks noGrp="1"/>
          </p:cNvSpPr>
          <p:nvPr>
            <p:ph type="body"/>
          </p:nvPr>
        </p:nvSpPr>
        <p:spPr>
          <a:xfrm>
            <a:off x="756000" y="5078520"/>
            <a:ext cx="6047640" cy="4811040"/>
          </a:xfrm>
          <a:prstGeom prst="rect">
            <a:avLst/>
          </a:prstGeom>
        </p:spPr>
        <p:txBody>
          <a:bodyPr lIns="0" tIns="0" rIns="0" bIns="0">
            <a:noAutofit/>
          </a:bodyPr>
          <a:lstStyle/>
          <a:p>
            <a:r>
              <a:rPr lang="fr-FR" sz="2000" b="0" strike="noStrike" spc="-1">
                <a:latin typeface="Arial"/>
              </a:rPr>
              <a:t>Cliquez pour modifier le format des notes</a:t>
            </a:r>
          </a:p>
        </p:txBody>
      </p:sp>
      <p:sp>
        <p:nvSpPr>
          <p:cNvPr id="220" name="PlaceHolder 3"/>
          <p:cNvSpPr>
            <a:spLocks noGrp="1"/>
          </p:cNvSpPr>
          <p:nvPr>
            <p:ph type="hdr"/>
          </p:nvPr>
        </p:nvSpPr>
        <p:spPr>
          <a:xfrm>
            <a:off x="0" y="0"/>
            <a:ext cx="3280680" cy="534240"/>
          </a:xfrm>
          <a:prstGeom prst="rect">
            <a:avLst/>
          </a:prstGeom>
        </p:spPr>
        <p:txBody>
          <a:bodyPr lIns="0" tIns="0" rIns="0" bIns="0">
            <a:noAutofit/>
          </a:bodyPr>
          <a:lstStyle/>
          <a:p>
            <a:r>
              <a:rPr lang="fr-FR" sz="1400" b="0" strike="noStrike" spc="-1">
                <a:latin typeface="Times New Roman"/>
              </a:rPr>
              <a:t>&lt;en-tête&gt;</a:t>
            </a:r>
          </a:p>
        </p:txBody>
      </p:sp>
      <p:sp>
        <p:nvSpPr>
          <p:cNvPr id="22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fr-FR" sz="1400" b="0" strike="noStrike" spc="-1">
                <a:latin typeface="Times New Roman"/>
              </a:rPr>
              <a:t>&lt;date/heure&gt;</a:t>
            </a:r>
          </a:p>
        </p:txBody>
      </p:sp>
      <p:sp>
        <p:nvSpPr>
          <p:cNvPr id="22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fr-FR" sz="1400" b="0" strike="noStrike" spc="-1">
                <a:latin typeface="Times New Roman"/>
              </a:rPr>
              <a:t>&lt;pied de page&gt;</a:t>
            </a:r>
          </a:p>
        </p:txBody>
      </p:sp>
      <p:sp>
        <p:nvSpPr>
          <p:cNvPr id="22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A09944AA-93CB-41FB-BC17-BC3E292D10BD}" type="slidenum">
              <a:rPr lang="fr-FR" sz="1400" b="0" strike="noStrike" spc="-1">
                <a:latin typeface="Times New Roman"/>
              </a:rP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r.wikipedia.org/wiki/Buen_vivir#cite_note-cetri.be-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ign.fr/reperes/la-foret-en-france-portrait-robot#:~:text=En%20France%2C%20trois%20quarts%20des,)%2C%20essentiellement%20des%20for&#234;ts%20communale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economie.gouv.fr/budget-ver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PlaceHolder 1"/>
          <p:cNvSpPr>
            <a:spLocks noGrp="1" noRot="1" noChangeAspect="1"/>
          </p:cNvSpPr>
          <p:nvPr>
            <p:ph type="sldImg"/>
          </p:nvPr>
        </p:nvSpPr>
        <p:spPr>
          <a:xfrm>
            <a:off x="687388" y="1143000"/>
            <a:ext cx="5478462" cy="3081338"/>
          </a:xfrm>
          <a:prstGeom prst="rect">
            <a:avLst/>
          </a:prstGeom>
        </p:spPr>
      </p:sp>
      <p:sp>
        <p:nvSpPr>
          <p:cNvPr id="328" name="PlaceHolder 2"/>
          <p:cNvSpPr>
            <a:spLocks noGrp="1"/>
          </p:cNvSpPr>
          <p:nvPr>
            <p:ph type="body"/>
          </p:nvPr>
        </p:nvSpPr>
        <p:spPr>
          <a:xfrm>
            <a:off x="685800" y="4400640"/>
            <a:ext cx="5482440" cy="3596400"/>
          </a:xfrm>
          <a:prstGeom prst="rect">
            <a:avLst/>
          </a:prstGeom>
        </p:spPr>
        <p:txBody>
          <a:bodyPr lIns="0" tIns="0" rIns="0" bIns="0">
            <a:noAutofit/>
          </a:bodyPr>
          <a:lstStyle/>
          <a:p>
            <a:endParaRPr lang="fr-FR" sz="2000" b="0" strike="noStrike" spc="-1" dirty="0">
              <a:latin typeface="Arial"/>
            </a:endParaRPr>
          </a:p>
        </p:txBody>
      </p:sp>
      <p:sp>
        <p:nvSpPr>
          <p:cNvPr id="329" name="Google Shape;146;p1:notes"/>
          <p:cNvSpPr/>
          <p:nvPr/>
        </p:nvSpPr>
        <p:spPr>
          <a:xfrm>
            <a:off x="3884760" y="8685360"/>
            <a:ext cx="296784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Lst>
            </a:pPr>
            <a:fld id="{8AC46010-8763-42EB-9198-F2E438D255E0}" type="slidenum">
              <a:rPr lang="fr-FR" sz="1400" b="0" strike="noStrike" spc="-1">
                <a:solidFill>
                  <a:srgbClr val="000000"/>
                </a:solidFill>
                <a:latin typeface="Times New Roman"/>
                <a:ea typeface="+mn-ea"/>
              </a:rPr>
              <a:t>1</a:t>
            </a:fld>
            <a:endParaRPr lang="fr-FR" sz="1400" b="0" strike="noStrike" spc="-1">
              <a:latin typeface="Arial"/>
            </a:endParaRPr>
          </a:p>
        </p:txBody>
      </p:sp>
      <p:sp>
        <p:nvSpPr>
          <p:cNvPr id="330" name="Google Shape;147;p1:notes"/>
          <p:cNvSpPr/>
          <p:nvPr/>
        </p:nvSpPr>
        <p:spPr>
          <a:xfrm>
            <a:off x="0" y="8685360"/>
            <a:ext cx="2967840" cy="45468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PlaceHolder 1"/>
          <p:cNvSpPr>
            <a:spLocks noGrp="1" noRot="1" noChangeAspect="1"/>
          </p:cNvSpPr>
          <p:nvPr>
            <p:ph type="sldImg"/>
          </p:nvPr>
        </p:nvSpPr>
        <p:spPr>
          <a:xfrm>
            <a:off x="217440" y="812880"/>
            <a:ext cx="7123680" cy="4007520"/>
          </a:xfrm>
          <a:prstGeom prst="rect">
            <a:avLst/>
          </a:prstGeom>
        </p:spPr>
      </p:sp>
      <p:sp>
        <p:nvSpPr>
          <p:cNvPr id="356"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57"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195A8E45-50D9-44CB-B1A9-11D3CD380145}" type="slidenum">
              <a:rPr lang="fr-FR" sz="1400" b="0" strike="noStrike" spc="-1">
                <a:solidFill>
                  <a:srgbClr val="000000"/>
                </a:solidFill>
                <a:latin typeface="Times New Roman"/>
                <a:ea typeface="+mn-ea"/>
              </a:rPr>
              <a:t>11</a:t>
            </a:fld>
            <a:endParaRPr lang="fr-FR" sz="14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noRot="1" noChangeAspect="1"/>
          </p:cNvSpPr>
          <p:nvPr>
            <p:ph type="sldImg"/>
          </p:nvPr>
        </p:nvSpPr>
        <p:spPr>
          <a:xfrm>
            <a:off x="217488" y="812800"/>
            <a:ext cx="7123112" cy="4006850"/>
          </a:xfrm>
          <a:prstGeom prst="rect">
            <a:avLst/>
          </a:prstGeom>
        </p:spPr>
      </p:sp>
      <p:sp>
        <p:nvSpPr>
          <p:cNvPr id="359"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60"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7D8FD5DF-E3DE-483F-99E4-34D126500599}" type="slidenum">
              <a:rPr lang="fr-FR" sz="1400" b="0" strike="noStrike" spc="-1">
                <a:solidFill>
                  <a:srgbClr val="000000"/>
                </a:solidFill>
                <a:latin typeface="Times New Roman"/>
                <a:ea typeface="+mn-ea"/>
              </a:rPr>
              <a:t>12</a:t>
            </a:fld>
            <a:endParaRPr lang="fr-FR" sz="14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noRot="1" noChangeAspect="1"/>
          </p:cNvSpPr>
          <p:nvPr>
            <p:ph type="sldImg"/>
          </p:nvPr>
        </p:nvSpPr>
        <p:spPr>
          <a:xfrm>
            <a:off x="217488" y="812800"/>
            <a:ext cx="7123112" cy="4006850"/>
          </a:xfrm>
          <a:prstGeom prst="rect">
            <a:avLst/>
          </a:prstGeom>
        </p:spPr>
      </p:sp>
      <p:sp>
        <p:nvSpPr>
          <p:cNvPr id="362"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63"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AA37B4AC-ABFC-41D0-865E-809F36E66661}" type="slidenum">
              <a:rPr lang="fr-FR" sz="1400" b="0" strike="noStrike" spc="-1">
                <a:solidFill>
                  <a:srgbClr val="000000"/>
                </a:solidFill>
                <a:latin typeface="Times New Roman"/>
                <a:ea typeface="+mn-ea"/>
              </a:rPr>
              <a:t>13</a:t>
            </a:fld>
            <a:endParaRPr lang="fr-FR" sz="14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PlaceHolder 1"/>
          <p:cNvSpPr>
            <a:spLocks noGrp="1" noRot="1" noChangeAspect="1"/>
          </p:cNvSpPr>
          <p:nvPr>
            <p:ph type="sldImg"/>
          </p:nvPr>
        </p:nvSpPr>
        <p:spPr>
          <a:xfrm>
            <a:off x="217488" y="812800"/>
            <a:ext cx="7123112" cy="4006850"/>
          </a:xfrm>
          <a:prstGeom prst="rect">
            <a:avLst/>
          </a:prstGeom>
        </p:spPr>
      </p:sp>
      <p:sp>
        <p:nvSpPr>
          <p:cNvPr id="365"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66"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787D0260-81C3-4872-A4FC-CF5A7E8F4A33}" type="slidenum">
              <a:rPr lang="fr-FR" sz="1400" b="0" strike="noStrike" spc="-1">
                <a:solidFill>
                  <a:srgbClr val="000000"/>
                </a:solidFill>
                <a:latin typeface="Times New Roman"/>
                <a:ea typeface="+mn-ea"/>
              </a:rPr>
              <a:t>14</a:t>
            </a:fld>
            <a:endParaRPr lang="fr-FR" sz="14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noRot="1" noChangeAspect="1"/>
          </p:cNvSpPr>
          <p:nvPr>
            <p:ph type="sldImg"/>
          </p:nvPr>
        </p:nvSpPr>
        <p:spPr>
          <a:xfrm>
            <a:off x="217488" y="812800"/>
            <a:ext cx="7123112" cy="4006850"/>
          </a:xfrm>
          <a:prstGeom prst="rect">
            <a:avLst/>
          </a:prstGeom>
        </p:spPr>
      </p:sp>
      <p:sp>
        <p:nvSpPr>
          <p:cNvPr id="368"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69"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9220CAE0-676E-4B68-8A85-78FE0823D426}" type="slidenum">
              <a:rPr lang="fr-FR" sz="1400" b="0" strike="noStrike" spc="-1">
                <a:solidFill>
                  <a:srgbClr val="000000"/>
                </a:solidFill>
                <a:latin typeface="Times New Roman"/>
                <a:ea typeface="+mn-ea"/>
              </a:rPr>
              <a:t>15</a:t>
            </a:fld>
            <a:endParaRPr lang="fr-FR" sz="14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217440" y="812880"/>
            <a:ext cx="7123680" cy="4007520"/>
          </a:xfrm>
          <a:prstGeom prst="rect">
            <a:avLst/>
          </a:prstGeom>
        </p:spPr>
      </p:sp>
      <p:sp>
        <p:nvSpPr>
          <p:cNvPr id="371" name="PlaceHolder 2"/>
          <p:cNvSpPr>
            <a:spLocks noGrp="1"/>
          </p:cNvSpPr>
          <p:nvPr>
            <p:ph type="body"/>
          </p:nvPr>
        </p:nvSpPr>
        <p:spPr>
          <a:xfrm>
            <a:off x="756000" y="5078520"/>
            <a:ext cx="6046560" cy="4809960"/>
          </a:xfrm>
          <a:prstGeom prst="rect">
            <a:avLst/>
          </a:prstGeom>
        </p:spPr>
        <p:txBody>
          <a:bodyPr lIns="0" tIns="0" rIns="0" bIns="0">
            <a:noAutofit/>
          </a:bodyPr>
          <a:lstStyle/>
          <a:p>
            <a:pPr marL="216000" indent="-215280">
              <a:lnSpc>
                <a:spcPct val="100000"/>
              </a:lnSpc>
              <a:tabLst>
                <a:tab pos="0" algn="l"/>
              </a:tabLst>
            </a:pPr>
            <a:br/>
            <a:r>
              <a:rPr lang="fr-FR" sz="2000" b="0" strike="noStrike" spc="-1">
                <a:solidFill>
                  <a:srgbClr val="000000"/>
                </a:solidFill>
                <a:latin typeface="Söhne"/>
              </a:rPr>
              <a:t>On oublie trop souvent l’origine de ce qu’on mange. C’est ce phénomène de transformation extrême qui a permis de tromper des dizaines de millions de consommateurs à partir de 2013 avec des fraudes à la viande de cheval que des industriels ont vendu pour du bœuf, notamment dans les lasagnes.</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L’anthropologue Noélie Vialles confirme le fait que «  le semblable n’est pas consommable », mais précise que «  tous n’ont pas la même définition du semblable ». En effet, la grande majorité de la population considère le caractère sensible de l’animal mais n’en fait pas pour autant son semblable…Mais une contradiction demeure: aimer manger de la viande et ne pas souhaiter faire souffrir des animaux sentients »</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Voir: ONG WELFARM</a:t>
            </a: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Charte ETICA</a:t>
            </a:r>
            <a:endParaRPr lang="fr-FR" sz="2000" b="0" strike="noStrike" spc="-1">
              <a:latin typeface="Arial"/>
            </a:endParaRPr>
          </a:p>
        </p:txBody>
      </p:sp>
      <p:sp>
        <p:nvSpPr>
          <p:cNvPr id="372"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9D5DFA74-FBBB-4DA6-B5E1-43F95583CE5F}" type="slidenum">
              <a:rPr lang="fr-FR" sz="1400" b="0" strike="noStrike" spc="-1">
                <a:solidFill>
                  <a:srgbClr val="000000"/>
                </a:solidFill>
                <a:latin typeface="Times New Roman"/>
                <a:ea typeface="+mn-ea"/>
              </a:rPr>
              <a:t>16</a:t>
            </a:fld>
            <a:endParaRPr lang="fr-FR" sz="14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PlaceHolder 1"/>
          <p:cNvSpPr>
            <a:spLocks noGrp="1" noRot="1" noChangeAspect="1"/>
          </p:cNvSpPr>
          <p:nvPr>
            <p:ph type="sldImg"/>
          </p:nvPr>
        </p:nvSpPr>
        <p:spPr>
          <a:xfrm>
            <a:off x="217488" y="812800"/>
            <a:ext cx="7123112" cy="4006850"/>
          </a:xfrm>
          <a:prstGeom prst="rect">
            <a:avLst/>
          </a:prstGeom>
        </p:spPr>
      </p:sp>
      <p:sp>
        <p:nvSpPr>
          <p:cNvPr id="374" name="PlaceHolder 2"/>
          <p:cNvSpPr>
            <a:spLocks noGrp="1"/>
          </p:cNvSpPr>
          <p:nvPr>
            <p:ph type="body"/>
          </p:nvPr>
        </p:nvSpPr>
        <p:spPr>
          <a:xfrm>
            <a:off x="756000" y="5078520"/>
            <a:ext cx="6046560" cy="4809960"/>
          </a:xfrm>
          <a:prstGeom prst="rect">
            <a:avLst/>
          </a:prstGeom>
        </p:spPr>
        <p:txBody>
          <a:bodyPr lIns="0" tIns="0" rIns="0" bIns="0">
            <a:noAutofit/>
          </a:bodyPr>
          <a:lstStyle/>
          <a:p>
            <a:pPr marL="216000" indent="-215280">
              <a:lnSpc>
                <a:spcPct val="100000"/>
              </a:lnSpc>
              <a:tabLst>
                <a:tab pos="0" algn="l"/>
              </a:tabLst>
            </a:pPr>
            <a:br/>
            <a:r>
              <a:rPr lang="fr-FR" sz="2000" b="0" strike="noStrike" spc="-1">
                <a:solidFill>
                  <a:srgbClr val="000000"/>
                </a:solidFill>
                <a:latin typeface="Söhne"/>
              </a:rPr>
              <a:t>On oublie trop souvent l’origine de ce qu’on mange. C’est ce phénomène de transformation extrême qui a permis de tromper des dizaines de millions de consommateurs à partir de 2013 avec des fraudes à la viande de cheval que des industriels ont vendu pour du bœuf, notamment dans les lasagnes.</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L’anthropologue Noélie Vialles confirme le fait que «  le semblable n’est pas consommable », mais précise que «  tous n’ont pas la même définition du semblable ». En effet, la grande majorité de la population considère le caractère sensible de l’animal mais n’en fait pas pour autant son semblable…Mais une contradiction demeure: aimer manger de la viande et ne pas souhaiter faire souffrir des animaux sentients »</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Voir: ONG WELFARM</a:t>
            </a: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Charte ETICA</a:t>
            </a:r>
            <a:endParaRPr lang="fr-FR" sz="2000" b="0" strike="noStrike" spc="-1">
              <a:latin typeface="Arial"/>
            </a:endParaRPr>
          </a:p>
        </p:txBody>
      </p:sp>
      <p:sp>
        <p:nvSpPr>
          <p:cNvPr id="375"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C9302977-DAD8-487D-8512-4519765C7324}" type="slidenum">
              <a:rPr lang="fr-FR" sz="1400" b="0" strike="noStrike" spc="-1">
                <a:solidFill>
                  <a:srgbClr val="000000"/>
                </a:solidFill>
                <a:latin typeface="Times New Roman"/>
                <a:ea typeface="+mn-ea"/>
              </a:rPr>
              <a:t>17</a:t>
            </a:fld>
            <a:endParaRPr lang="fr-FR" sz="14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noRot="1" noChangeAspect="1"/>
          </p:cNvSpPr>
          <p:nvPr>
            <p:ph type="sldImg"/>
          </p:nvPr>
        </p:nvSpPr>
        <p:spPr>
          <a:xfrm>
            <a:off x="217488" y="812800"/>
            <a:ext cx="7123112" cy="4006850"/>
          </a:xfrm>
          <a:prstGeom prst="rect">
            <a:avLst/>
          </a:prstGeom>
        </p:spPr>
      </p:sp>
      <p:sp>
        <p:nvSpPr>
          <p:cNvPr id="377" name="PlaceHolder 2"/>
          <p:cNvSpPr>
            <a:spLocks noGrp="1"/>
          </p:cNvSpPr>
          <p:nvPr>
            <p:ph type="body"/>
          </p:nvPr>
        </p:nvSpPr>
        <p:spPr>
          <a:xfrm>
            <a:off x="756000" y="5078520"/>
            <a:ext cx="6046560" cy="4809960"/>
          </a:xfrm>
          <a:prstGeom prst="rect">
            <a:avLst/>
          </a:prstGeom>
        </p:spPr>
        <p:txBody>
          <a:bodyPr lIns="0" tIns="0" rIns="0" bIns="0">
            <a:noAutofit/>
          </a:bodyPr>
          <a:lstStyle/>
          <a:p>
            <a:pPr marL="216000" indent="-215280">
              <a:lnSpc>
                <a:spcPct val="100000"/>
              </a:lnSpc>
              <a:tabLst>
                <a:tab pos="0" algn="l"/>
              </a:tabLst>
            </a:pPr>
            <a:br/>
            <a:r>
              <a:rPr lang="fr-FR" sz="2000" b="0" strike="noStrike" spc="-1">
                <a:solidFill>
                  <a:srgbClr val="000000"/>
                </a:solidFill>
                <a:latin typeface="Söhne"/>
              </a:rPr>
              <a:t>On oublie trop souvent l’origine de ce qu’on mange. C’est ce phénomène de transformation extrême qui a permis de tromper des dizaines de millions de consommateurs à partir de 2013 avec des fraudes à la viande de cheval que des industriels ont vendu pour du bœuf, notamment dans les lasagnes.</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L’anthropologue Noélie Vialles confirme le fait que «  le semblable n’est pas consommable », mais précise que «  tous n’ont pas la même définition du semblable ». En effet, la grande majorité de la population considère le caractère sensible de l’animal mais n’en fait pas pour autant son semblable…Mais une contradiction demeure: aimer manger de la viande et ne pas souhaiter faire souffrir des animaux sentients »</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Voir: ONG WELFARM</a:t>
            </a: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Charte ETICA</a:t>
            </a:r>
            <a:endParaRPr lang="fr-FR" sz="2000" b="0" strike="noStrike" spc="-1">
              <a:latin typeface="Arial"/>
            </a:endParaRPr>
          </a:p>
        </p:txBody>
      </p:sp>
      <p:sp>
        <p:nvSpPr>
          <p:cNvPr id="378"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969562A5-F580-46AC-B152-787C7D4EFD59}" type="slidenum">
              <a:rPr lang="fr-FR" sz="1400" b="0" strike="noStrike" spc="-1">
                <a:solidFill>
                  <a:srgbClr val="000000"/>
                </a:solidFill>
                <a:latin typeface="Times New Roman"/>
                <a:ea typeface="+mn-ea"/>
              </a:rPr>
              <a:t>18</a:t>
            </a:fld>
            <a:endParaRPr lang="fr-FR" sz="14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noRot="1" noChangeAspect="1"/>
          </p:cNvSpPr>
          <p:nvPr>
            <p:ph type="sldImg"/>
          </p:nvPr>
        </p:nvSpPr>
        <p:spPr>
          <a:xfrm>
            <a:off x="217488" y="812800"/>
            <a:ext cx="7123112" cy="4006850"/>
          </a:xfrm>
          <a:prstGeom prst="rect">
            <a:avLst/>
          </a:prstGeom>
        </p:spPr>
      </p:sp>
      <p:sp>
        <p:nvSpPr>
          <p:cNvPr id="380" name="PlaceHolder 2"/>
          <p:cNvSpPr>
            <a:spLocks noGrp="1"/>
          </p:cNvSpPr>
          <p:nvPr>
            <p:ph type="body"/>
          </p:nvPr>
        </p:nvSpPr>
        <p:spPr>
          <a:xfrm>
            <a:off x="756000" y="5078520"/>
            <a:ext cx="6046560" cy="4809960"/>
          </a:xfrm>
          <a:prstGeom prst="rect">
            <a:avLst/>
          </a:prstGeom>
        </p:spPr>
        <p:txBody>
          <a:bodyPr lIns="0" tIns="0" rIns="0" bIns="0">
            <a:noAutofit/>
          </a:bodyPr>
          <a:lstStyle/>
          <a:p>
            <a:pPr marL="216000" indent="-215280">
              <a:lnSpc>
                <a:spcPct val="100000"/>
              </a:lnSpc>
              <a:tabLst>
                <a:tab pos="0" algn="l"/>
              </a:tabLst>
            </a:pPr>
            <a:br/>
            <a:r>
              <a:rPr lang="fr-FR" sz="2000" b="0" strike="noStrike" spc="-1">
                <a:solidFill>
                  <a:srgbClr val="000000"/>
                </a:solidFill>
                <a:latin typeface="Söhne"/>
              </a:rPr>
              <a:t>On oublie trop souvent l’origine de ce qu’on mange. C’est ce phénomène de transformation extrême qui a permis de tromper des dizaines de millions de consommateurs à partir de 2013 avec des fraudes à la viande de cheval que des industriels ont vendu pour du bœuf, notamment dans les lasagnes.</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L’anthropologue Noélie Vialles confirme le fait que «  le semblable n’est pas consommable », mais précise que «  tous n’ont pas la même définition du semblable ». En effet, la grande majorité de la population considère le caractère sensible de l’animal mais n’en fait pas pour autant son semblable…Mais une contradiction demeure: aimer manger de la viande et ne pas souhaiter faire souffrir des animaux sentients »</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Voir: ONG WELFARM</a:t>
            </a: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Charte ETICA</a:t>
            </a:r>
            <a:endParaRPr lang="fr-FR" sz="2000" b="0" strike="noStrike" spc="-1">
              <a:latin typeface="Arial"/>
            </a:endParaRPr>
          </a:p>
        </p:txBody>
      </p:sp>
      <p:sp>
        <p:nvSpPr>
          <p:cNvPr id="381"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AC6E122E-2EFD-4860-8F8A-410C61FD19AA}" type="slidenum">
              <a:rPr lang="fr-FR" sz="1400" b="0" strike="noStrike" spc="-1">
                <a:solidFill>
                  <a:srgbClr val="000000"/>
                </a:solidFill>
                <a:latin typeface="Times New Roman"/>
                <a:ea typeface="+mn-ea"/>
              </a:rPr>
              <a:t>19</a:t>
            </a:fld>
            <a:endParaRPr lang="fr-FR" sz="14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PlaceHolder 1"/>
          <p:cNvSpPr>
            <a:spLocks noGrp="1" noRot="1" noChangeAspect="1"/>
          </p:cNvSpPr>
          <p:nvPr>
            <p:ph type="sldImg"/>
          </p:nvPr>
        </p:nvSpPr>
        <p:spPr>
          <a:xfrm>
            <a:off x="217488" y="812800"/>
            <a:ext cx="7123112" cy="4006850"/>
          </a:xfrm>
          <a:prstGeom prst="rect">
            <a:avLst/>
          </a:prstGeom>
        </p:spPr>
      </p:sp>
      <p:sp>
        <p:nvSpPr>
          <p:cNvPr id="383" name="PlaceHolder 2"/>
          <p:cNvSpPr>
            <a:spLocks noGrp="1"/>
          </p:cNvSpPr>
          <p:nvPr>
            <p:ph type="body"/>
          </p:nvPr>
        </p:nvSpPr>
        <p:spPr>
          <a:xfrm>
            <a:off x="756000" y="5078520"/>
            <a:ext cx="6046560" cy="4809960"/>
          </a:xfrm>
          <a:prstGeom prst="rect">
            <a:avLst/>
          </a:prstGeom>
        </p:spPr>
        <p:txBody>
          <a:bodyPr lIns="0" tIns="0" rIns="0" bIns="0">
            <a:noAutofit/>
          </a:bodyPr>
          <a:lstStyle/>
          <a:p>
            <a:pPr marL="216000" indent="-215280">
              <a:lnSpc>
                <a:spcPct val="100000"/>
              </a:lnSpc>
              <a:tabLst>
                <a:tab pos="0" algn="l"/>
              </a:tabLst>
            </a:pPr>
            <a:br/>
            <a:r>
              <a:rPr lang="fr-FR" sz="2000" b="0" strike="noStrike" spc="-1">
                <a:solidFill>
                  <a:srgbClr val="000000"/>
                </a:solidFill>
                <a:latin typeface="Söhne"/>
              </a:rPr>
              <a:t>On oublie trop souvent l’origine de ce qu’on mange. C’est ce phénomène de transformation extrême qui a permis de tromper des dizaines de millions de consommateurs à partir de 2013 avec des fraudes à la viande de cheval que des industriels ont vendu pour du bœuf, notamment dans les lasagnes.</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L’anthropologue Noélie Vialles confirme le fait que «  le semblable n’est pas consommable », mais précise que «  tous n’ont pas la même définition du semblable ». En effet, la grande majorité de la population considère le caractère sensible de l’animal mais n’en fait pas pour autant son semblable…Mais une contradiction demeure: aimer manger de la viande et ne pas souhaiter faire souffrir des animaux sentients »</a:t>
            </a:r>
            <a:endParaRPr lang="fr-FR" sz="2000" b="0" strike="noStrike" spc="-1">
              <a:latin typeface="Arial"/>
            </a:endParaRPr>
          </a:p>
          <a:p>
            <a:pPr marL="216000" indent="-215280">
              <a:lnSpc>
                <a:spcPct val="100000"/>
              </a:lnSpc>
              <a:tabLst>
                <a:tab pos="0" algn="l"/>
              </a:tabLst>
            </a:pP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Voir: ONG WELFARM</a:t>
            </a:r>
            <a:endParaRPr lang="fr-FR" sz="2000" b="0" strike="noStrike" spc="-1">
              <a:latin typeface="Arial"/>
            </a:endParaRPr>
          </a:p>
          <a:p>
            <a:pPr marL="216000" indent="-215280">
              <a:lnSpc>
                <a:spcPct val="100000"/>
              </a:lnSpc>
              <a:tabLst>
                <a:tab pos="0" algn="l"/>
              </a:tabLst>
            </a:pPr>
            <a:r>
              <a:rPr lang="fr-FR" sz="2000" b="0" strike="noStrike" spc="-1">
                <a:solidFill>
                  <a:srgbClr val="000000"/>
                </a:solidFill>
                <a:latin typeface="Söhne"/>
              </a:rPr>
              <a:t>Charte ETICA</a:t>
            </a:r>
            <a:endParaRPr lang="fr-FR" sz="2000" b="0" strike="noStrike" spc="-1">
              <a:latin typeface="Arial"/>
            </a:endParaRPr>
          </a:p>
        </p:txBody>
      </p:sp>
      <p:sp>
        <p:nvSpPr>
          <p:cNvPr id="384"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9AFFCCB4-E525-4F1B-BEA3-BEC51F29EF88}" type="slidenum">
              <a:rPr lang="fr-FR" sz="1400" b="0" strike="noStrike" spc="-1">
                <a:solidFill>
                  <a:srgbClr val="000000"/>
                </a:solidFill>
                <a:latin typeface="Times New Roman"/>
                <a:ea typeface="+mn-ea"/>
              </a:rPr>
              <a:t>20</a:t>
            </a:fld>
            <a:endParaRPr lang="fr-FR" sz="14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noRot="1" noChangeAspect="1"/>
          </p:cNvSpPr>
          <p:nvPr>
            <p:ph type="sldImg"/>
          </p:nvPr>
        </p:nvSpPr>
        <p:spPr>
          <a:xfrm>
            <a:off x="217488" y="812800"/>
            <a:ext cx="7123112" cy="4006850"/>
          </a:xfrm>
          <a:prstGeom prst="rect">
            <a:avLst/>
          </a:prstGeom>
        </p:spPr>
      </p:sp>
      <p:sp>
        <p:nvSpPr>
          <p:cNvPr id="332" name="PlaceHolder 2"/>
          <p:cNvSpPr>
            <a:spLocks noGrp="1"/>
          </p:cNvSpPr>
          <p:nvPr>
            <p:ph type="body"/>
          </p:nvPr>
        </p:nvSpPr>
        <p:spPr>
          <a:xfrm>
            <a:off x="756000" y="5078520"/>
            <a:ext cx="6046560" cy="480996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La plupart des animaux ont un système nerveux central. Le système nerveux central est constitué du cerveau et de la moelle épinière, qui coordonnent les fonctions corporelles, le mouvement, la perception sensorielle, la pensée et d'autres processus complexes. Les animaux qui possèdent un système nerveux central incluent :</a:t>
            </a:r>
          </a:p>
          <a:p>
            <a:pPr marL="216000" indent="-215280">
              <a:lnSpc>
                <a:spcPct val="100000"/>
              </a:lnSpc>
              <a:buClr>
                <a:srgbClr val="000000"/>
              </a:buClr>
              <a:buFont typeface="+mj-lt"/>
              <a:buAutoNum type="arabicPeriod"/>
              <a:tabLst>
                <a:tab pos="0" algn="l"/>
              </a:tabLst>
            </a:pPr>
            <a:r>
              <a:rPr lang="fr-FR" sz="2000" b="0" strike="noStrike" spc="-1">
                <a:latin typeface="Arial"/>
              </a:rPr>
              <a:t>Les vertébrés : Cela englobe les poissons, les amphibiens, les reptiles, les oiseaux et les mammifères. Les vertébrés ont un cerveau et une moelle épinière bien développés.</a:t>
            </a:r>
          </a:p>
          <a:p>
            <a:pPr marL="216000" indent="-215280">
              <a:lnSpc>
                <a:spcPct val="100000"/>
              </a:lnSpc>
              <a:buClr>
                <a:srgbClr val="000000"/>
              </a:buClr>
              <a:buFont typeface="+mj-lt"/>
              <a:buAutoNum type="arabicPeriod"/>
              <a:tabLst>
                <a:tab pos="0" algn="l"/>
              </a:tabLst>
            </a:pPr>
            <a:r>
              <a:rPr lang="fr-FR" sz="2000" b="0" strike="noStrike" spc="-1">
                <a:latin typeface="Arial"/>
              </a:rPr>
              <a:t>Les invertébrés : Bien que leur système nerveux central soit moins complexe que celui des vertébrés, de nombreux invertébrés ont un cerveau ou des ganglions nerveux centraux qui coordonnent les fonctions corporelles. Les invertébrés incluent des animaux tels que les insectes, les arachnides, les crustacés, les mollusques, etc.</a:t>
            </a:r>
          </a:p>
          <a:p>
            <a:pPr marL="216000" indent="-215280">
              <a:lnSpc>
                <a:spcPct val="100000"/>
              </a:lnSpc>
              <a:buClr>
                <a:srgbClr val="000000"/>
              </a:buClr>
              <a:buFont typeface="+mj-lt"/>
              <a:buAutoNum type="arabicPeriod"/>
              <a:tabLst>
                <a:tab pos="0" algn="l"/>
              </a:tabLst>
            </a:pPr>
            <a:r>
              <a:rPr lang="fr-FR" sz="2000" b="0" strike="noStrike" spc="-1">
                <a:latin typeface="Arial"/>
              </a:rPr>
              <a:t>Les céphalopodes : Les céphalopodes, tels que les pieuvres et les calmars, sont des mollusques avec des systèmes nerveux centraux très développés, y compris de grands cerveaux.</a:t>
            </a:r>
          </a:p>
          <a:p>
            <a:pPr marL="216000" indent="-215280">
              <a:lnSpc>
                <a:spcPct val="100000"/>
              </a:lnSpc>
              <a:buClr>
                <a:srgbClr val="000000"/>
              </a:buClr>
              <a:buFont typeface="+mj-lt"/>
              <a:buAutoNum type="arabicPeriod"/>
              <a:tabLst>
                <a:tab pos="0" algn="l"/>
              </a:tabLst>
            </a:pPr>
            <a:r>
              <a:rPr lang="fr-FR" sz="2000" b="0" strike="noStrike" spc="-1">
                <a:latin typeface="Arial"/>
              </a:rPr>
              <a:t>Les échinodermes : Les échinodermes, comme les étoiles de mer et les oursins, ont un système nerveux central sous forme d'un anneau nerveux qui contrôle diverses fonctions de leur corps.</a:t>
            </a:r>
          </a:p>
          <a:p>
            <a:pPr marL="216000" indent="-215280">
              <a:lnSpc>
                <a:spcPct val="100000"/>
              </a:lnSpc>
              <a:buClr>
                <a:srgbClr val="000000"/>
              </a:buClr>
              <a:buFont typeface="+mj-lt"/>
              <a:buAutoNum type="arabicPeriod"/>
              <a:tabLst>
                <a:tab pos="0" algn="l"/>
              </a:tabLst>
            </a:pPr>
            <a:r>
              <a:rPr lang="fr-FR" sz="2000" b="0" strike="noStrike" spc="-1">
                <a:latin typeface="Arial"/>
              </a:rPr>
              <a:t>Les annélides : Les annélides, comme les vers de terre, ont un système nerveux central en forme de chaîne ganglionnaire le long de leur corps.</a:t>
            </a:r>
          </a:p>
          <a:p>
            <a:pPr marL="216000" indent="-215280">
              <a:lnSpc>
                <a:spcPct val="100000"/>
              </a:lnSpc>
              <a:tabLst>
                <a:tab pos="0" algn="l"/>
              </a:tabLst>
            </a:pPr>
            <a:r>
              <a:rPr lang="fr-FR" sz="2000" b="0" strike="noStrike" spc="-1">
                <a:latin typeface="Arial"/>
              </a:rPr>
              <a:t>Ces sont quelques exemples d'animaux qui ont un système nerveux central, mais il en existe de nombreux autres dans le règne animal. La complexité et la structure du système nerveux central varient considérablement d'une espèce à l'autre.</a:t>
            </a:r>
          </a:p>
          <a:p>
            <a:pPr marL="216000" indent="-215280">
              <a:lnSpc>
                <a:spcPct val="100000"/>
              </a:lnSpc>
              <a:tabLst>
                <a:tab pos="0" algn="l"/>
              </a:tabLst>
            </a:pPr>
            <a:br/>
            <a:endParaRPr lang="fr-FR" sz="2000" b="0" strike="noStrike" spc="-1">
              <a:latin typeface="Arial"/>
            </a:endParaRPr>
          </a:p>
        </p:txBody>
      </p:sp>
      <p:sp>
        <p:nvSpPr>
          <p:cNvPr id="333"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9E410FFC-EE3D-4202-BFEE-CCFCAD23C20A}" type="slidenum">
              <a:rPr lang="fr-FR" sz="1400" b="0" strike="noStrike" spc="-1">
                <a:solidFill>
                  <a:srgbClr val="000000"/>
                </a:solidFill>
                <a:latin typeface="Times New Roman"/>
                <a:ea typeface="+mn-ea"/>
              </a:rPr>
              <a:t>2</a:t>
            </a:fld>
            <a:endParaRPr lang="fr-FR" sz="14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PlaceHolder 1"/>
          <p:cNvSpPr>
            <a:spLocks noGrp="1" noRot="1" noChangeAspect="1"/>
          </p:cNvSpPr>
          <p:nvPr>
            <p:ph type="sldImg"/>
          </p:nvPr>
        </p:nvSpPr>
        <p:spPr>
          <a:xfrm>
            <a:off x="687388" y="1143000"/>
            <a:ext cx="5478462" cy="3081338"/>
          </a:xfrm>
          <a:prstGeom prst="rect">
            <a:avLst/>
          </a:prstGeom>
        </p:spPr>
      </p:sp>
      <p:sp>
        <p:nvSpPr>
          <p:cNvPr id="386" name="PlaceHolder 2"/>
          <p:cNvSpPr>
            <a:spLocks noGrp="1"/>
          </p:cNvSpPr>
          <p:nvPr>
            <p:ph type="body"/>
          </p:nvPr>
        </p:nvSpPr>
        <p:spPr>
          <a:xfrm>
            <a:off x="685800" y="4400640"/>
            <a:ext cx="5482440" cy="3596400"/>
          </a:xfrm>
          <a:prstGeom prst="rect">
            <a:avLst/>
          </a:prstGeom>
        </p:spPr>
        <p:txBody>
          <a:bodyPr lIns="0" tIns="0" rIns="0" bIns="0">
            <a:noAutofit/>
          </a:bodyPr>
          <a:lstStyle/>
          <a:p>
            <a:pPr marL="216000" indent="-215640">
              <a:lnSpc>
                <a:spcPct val="100000"/>
              </a:lnSpc>
              <a:tabLst>
                <a:tab pos="0" algn="l"/>
              </a:tabLst>
            </a:pPr>
            <a:r>
              <a:rPr lang="fr-FR" sz="2000" b="1" i="1" strike="noStrike" spc="-1">
                <a:solidFill>
                  <a:srgbClr val="000000"/>
                </a:solidFill>
                <a:latin typeface="Calibri"/>
                <a:ea typeface="Arial"/>
              </a:rPr>
              <a:t>Art. 79 Pêche et chasse « La Confédération fixe les principes applicables à la pratique de la pêche et de la chasse, notamment au maintien de la diversité des espèces de poissons, de mammifères sauvages et d’oiseaux. « Article 80 : Protection des animaux 1 - La Confédération établit des dispositions sur la protection des animaux. 2 - En particulier, elle réglemente : a) La garde des animaux et les soins qui leur sont prodigués ; b) L’entretien et les soins aux animaux ; c) Les expériences sur les animaux et les interventions sur les animaux vivants ; d) L’utilisation des animaux ; e) L’importation d’animaux et de produits d’origine animale ; f) Le commerce et le transport des animaux ; g) L’abattage des animaux. 3 - L’exécution des dispositions relève de la compétence des cantons, sauf si la loi la réserve à la Confédération ».</a:t>
            </a:r>
            <a:br/>
            <a:r>
              <a:rPr lang="fr-FR" sz="2000" b="0" strike="noStrike" spc="-1">
                <a:solidFill>
                  <a:srgbClr val="90C226"/>
                </a:solidFill>
                <a:latin typeface="Times New Roman"/>
                <a:ea typeface="Times New Roman"/>
              </a:rPr>
              <a:t> </a:t>
            </a:r>
            <a:br/>
            <a:endParaRPr lang="fr-FR" sz="2000" b="0" strike="noStrike" spc="-1">
              <a:latin typeface="Arial"/>
            </a:endParaRPr>
          </a:p>
          <a:p>
            <a:pPr marL="216000" indent="-215640">
              <a:lnSpc>
                <a:spcPct val="100000"/>
              </a:lnSpc>
              <a:tabLst>
                <a:tab pos="0" algn="l"/>
              </a:tabLst>
            </a:pPr>
            <a:endParaRPr lang="fr-FR" sz="2000" b="0" strike="noStrike" spc="-1">
              <a:latin typeface="Arial"/>
            </a:endParaRPr>
          </a:p>
        </p:txBody>
      </p:sp>
      <p:sp>
        <p:nvSpPr>
          <p:cNvPr id="387" name="Google Shape;179;p5:notes_0"/>
          <p:cNvSpPr/>
          <p:nvPr/>
        </p:nvSpPr>
        <p:spPr>
          <a:xfrm>
            <a:off x="3884760" y="8685360"/>
            <a:ext cx="296784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Lst>
            </a:pPr>
            <a:fld id="{116206DC-82A5-42EF-8902-5FBCA3BCC407}" type="slidenum">
              <a:rPr lang="fr-FR" sz="1400" b="0" strike="noStrike" spc="-1">
                <a:solidFill>
                  <a:srgbClr val="000000"/>
                </a:solidFill>
                <a:latin typeface="Times New Roman"/>
                <a:ea typeface="+mn-ea"/>
              </a:rPr>
              <a:t>21</a:t>
            </a:fld>
            <a:endParaRPr lang="fr-FR" sz="1400" b="0" strike="noStrike" spc="-1">
              <a:latin typeface="Arial"/>
            </a:endParaRPr>
          </a:p>
        </p:txBody>
      </p:sp>
      <p:sp>
        <p:nvSpPr>
          <p:cNvPr id="388" name="Google Shape;180;p5:notes_0"/>
          <p:cNvSpPr/>
          <p:nvPr/>
        </p:nvSpPr>
        <p:spPr>
          <a:xfrm>
            <a:off x="0" y="8685360"/>
            <a:ext cx="2967840" cy="45468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rgbClr val="202122"/>
                </a:solidFill>
                <a:effectLst/>
              </a:rPr>
              <a:t>Le </a:t>
            </a:r>
            <a:r>
              <a:rPr lang="fr-FR" sz="1200" b="0" i="1" dirty="0" err="1">
                <a:solidFill>
                  <a:srgbClr val="202122"/>
                </a:solidFill>
                <a:effectLst/>
              </a:rPr>
              <a:t>buen</a:t>
            </a:r>
            <a:r>
              <a:rPr lang="fr-FR" sz="1200" b="0" i="1" dirty="0">
                <a:solidFill>
                  <a:srgbClr val="202122"/>
                </a:solidFill>
                <a:effectLst/>
              </a:rPr>
              <a:t> </a:t>
            </a:r>
            <a:r>
              <a:rPr lang="fr-FR" sz="1200" b="0" i="1" dirty="0" err="1">
                <a:solidFill>
                  <a:srgbClr val="202122"/>
                </a:solidFill>
                <a:effectLst/>
              </a:rPr>
              <a:t>vivir</a:t>
            </a:r>
            <a:r>
              <a:rPr lang="fr-FR" sz="1200" b="0" i="0" dirty="0">
                <a:solidFill>
                  <a:srgbClr val="202122"/>
                </a:solidFill>
                <a:effectLst/>
              </a:rPr>
              <a:t> s’appuie sur le principe d'une relation harmonieuse entre être humain et la nature, d’une vie communautaire faite d’entraide, de responsabilités partagées, de production collective et de distribution des richesses selon les nécessités des membres de la communauté</a:t>
            </a:r>
            <a:r>
              <a:rPr lang="fr-FR" sz="1200" b="0" i="0" u="none" strike="noStrike" baseline="30000" dirty="0">
                <a:solidFill>
                  <a:srgbClr val="3366CC"/>
                </a:solidFill>
                <a:effectLst/>
                <a:hlinkClick r:id="rId3"/>
              </a:rPr>
              <a:t>2</a:t>
            </a:r>
            <a:r>
              <a:rPr lang="fr-FR" sz="1200" b="0" i="0" dirty="0">
                <a:solidFill>
                  <a:srgbClr val="202122"/>
                </a:solidFill>
                <a:effectLst/>
              </a:rPr>
              <a:t>. Art 71: Toutes personnes, communautés, peuples et nations peuvent faire appel aux autorités publiques pour faire respecter les droits de la Nature.;</a:t>
            </a:r>
          </a:p>
          <a:p>
            <a:endParaRPr lang="fr-FR" dirty="0"/>
          </a:p>
        </p:txBody>
      </p:sp>
      <p:sp>
        <p:nvSpPr>
          <p:cNvPr id="4" name="Espace réservé du numéro de diapositive 3"/>
          <p:cNvSpPr>
            <a:spLocks noGrp="1"/>
          </p:cNvSpPr>
          <p:nvPr>
            <p:ph type="sldNum"/>
          </p:nvPr>
        </p:nvSpPr>
        <p:spPr/>
        <p:txBody>
          <a:bodyPr/>
          <a:lstStyle/>
          <a:p>
            <a:pPr algn="r"/>
            <a:fld id="{A09944AA-93CB-41FB-BC17-BC3E292D10BD}" type="slidenum">
              <a:rPr lang="fr-FR" sz="1400" b="0" strike="noStrike" spc="-1" smtClean="0">
                <a:latin typeface="Times New Roman"/>
              </a:rPr>
              <a:t>22</a:t>
            </a:fld>
            <a:endParaRPr lang="fr-FR" sz="1400" b="0" strike="noStrike" spc="-1">
              <a:latin typeface="Times New Roman"/>
            </a:endParaRPr>
          </a:p>
        </p:txBody>
      </p:sp>
    </p:spTree>
    <p:extLst>
      <p:ext uri="{BB962C8B-B14F-4D97-AF65-F5344CB8AC3E}">
        <p14:creationId xmlns:p14="http://schemas.microsoft.com/office/powerpoint/2010/main" val="724518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PlaceHolder 1"/>
          <p:cNvSpPr>
            <a:spLocks noGrp="1" noRot="1" noChangeAspect="1"/>
          </p:cNvSpPr>
          <p:nvPr>
            <p:ph type="sldImg"/>
          </p:nvPr>
        </p:nvSpPr>
        <p:spPr>
          <a:xfrm>
            <a:off x="687388" y="1143000"/>
            <a:ext cx="5478462" cy="3081338"/>
          </a:xfrm>
          <a:prstGeom prst="rect">
            <a:avLst/>
          </a:prstGeom>
        </p:spPr>
      </p:sp>
      <p:sp>
        <p:nvSpPr>
          <p:cNvPr id="390" name="PlaceHolder 2"/>
          <p:cNvSpPr>
            <a:spLocks noGrp="1"/>
          </p:cNvSpPr>
          <p:nvPr>
            <p:ph type="body"/>
          </p:nvPr>
        </p:nvSpPr>
        <p:spPr>
          <a:xfrm>
            <a:off x="685800" y="4400640"/>
            <a:ext cx="5482440" cy="3596400"/>
          </a:xfrm>
          <a:prstGeom prst="rect">
            <a:avLst/>
          </a:prstGeom>
        </p:spPr>
        <p:txBody>
          <a:bodyPr lIns="0" tIns="0" rIns="0" bIns="0">
            <a:noAutofit/>
          </a:bodyPr>
          <a:lstStyle/>
          <a:p>
            <a:pPr marL="216000" indent="-212760">
              <a:lnSpc>
                <a:spcPct val="100000"/>
              </a:lnSpc>
              <a:tabLst>
                <a:tab pos="0" algn="l"/>
              </a:tabLst>
            </a:pPr>
            <a:r>
              <a:rPr lang="fr-FR" sz="1200" b="0" strike="noStrike" spc="-1">
                <a:solidFill>
                  <a:srgbClr val="000000"/>
                </a:solidFill>
                <a:latin typeface="Calibri"/>
                <a:ea typeface="Calibri"/>
              </a:rPr>
              <a:t>L’Etat </a:t>
            </a:r>
            <a:endParaRPr lang="fr-FR" sz="1200" b="0" strike="noStrike" spc="-1">
              <a:latin typeface="Arial"/>
            </a:endParaRPr>
          </a:p>
          <a:p>
            <a:pPr marL="216000" indent="-212760">
              <a:lnSpc>
                <a:spcPct val="100000"/>
              </a:lnSpc>
              <a:tabLst>
                <a:tab pos="0" algn="l"/>
              </a:tabLst>
            </a:pPr>
            <a:r>
              <a:rPr lang="fr-FR" sz="1200" b="0" strike="noStrike" spc="-1">
                <a:solidFill>
                  <a:srgbClr val="000000"/>
                </a:solidFill>
                <a:latin typeface="Calibri"/>
                <a:ea typeface="Calibri"/>
              </a:rPr>
              <a:t> </a:t>
            </a:r>
            <a:endParaRPr lang="fr-FR" sz="1200" b="0" strike="noStrike" spc="-1">
              <a:latin typeface="Arial"/>
            </a:endParaRPr>
          </a:p>
          <a:p>
            <a:pPr marL="216000" indent="-212760" algn="just">
              <a:lnSpc>
                <a:spcPct val="100000"/>
              </a:lnSpc>
              <a:tabLst>
                <a:tab pos="0" algn="l"/>
              </a:tabLst>
            </a:pPr>
            <a:r>
              <a:rPr lang="fr-FR" sz="1800" b="1" i="1" u="sng" strike="noStrike" spc="-1">
                <a:solidFill>
                  <a:srgbClr val="000000"/>
                </a:solidFill>
                <a:uFillTx/>
                <a:latin typeface="Calibri"/>
                <a:ea typeface="Calibri"/>
              </a:rPr>
              <a:t>L’Etat : </a:t>
            </a:r>
            <a:r>
              <a:rPr lang="fr-FR" sz="1800" b="0" strike="noStrike" spc="-1">
                <a:solidFill>
                  <a:srgbClr val="000000"/>
                </a:solidFill>
                <a:latin typeface="Calibri"/>
                <a:ea typeface="Calibri"/>
              </a:rPr>
              <a:t>Vient ensuite l’entité</a:t>
            </a:r>
            <a:r>
              <a:rPr lang="fr-FR" sz="1800" b="1" i="1" strike="noStrike" spc="-1">
                <a:solidFill>
                  <a:srgbClr val="000000"/>
                </a:solidFill>
                <a:latin typeface="Calibri"/>
                <a:ea typeface="Calibri"/>
              </a:rPr>
              <a:t> “Etat”</a:t>
            </a:r>
            <a:r>
              <a:rPr lang="fr-FR" sz="1800" b="0" strike="noStrike" spc="-1">
                <a:solidFill>
                  <a:srgbClr val="000000"/>
                </a:solidFill>
                <a:latin typeface="Calibri"/>
                <a:ea typeface="Calibri"/>
              </a:rPr>
              <a:t> qui, quant à elle, couvre la totalité du territoire national, territoires métropolitains et d’outre-mer compris. </a:t>
            </a:r>
            <a:endParaRPr lang="fr-FR" sz="1800" b="0" strike="noStrike" spc="-1">
              <a:latin typeface="Arial"/>
            </a:endParaRPr>
          </a:p>
          <a:p>
            <a:pPr marL="216000" indent="-212760" algn="just">
              <a:lnSpc>
                <a:spcPct val="100000"/>
              </a:lnSpc>
              <a:tabLst>
                <a:tab pos="0" algn="l"/>
              </a:tabLst>
            </a:pPr>
            <a:r>
              <a:rPr lang="fr-FR" sz="1800" b="0" strike="noStrike" spc="-1">
                <a:solidFill>
                  <a:srgbClr val="000000"/>
                </a:solidFill>
                <a:latin typeface="Calibri"/>
                <a:ea typeface="Calibri"/>
              </a:rPr>
              <a:t> </a:t>
            </a:r>
            <a:endParaRPr lang="fr-FR" sz="1800" b="0" strike="noStrike" spc="-1">
              <a:latin typeface="Arial"/>
            </a:endParaRPr>
          </a:p>
          <a:p>
            <a:pPr marL="216000" indent="-212760" algn="just">
              <a:lnSpc>
                <a:spcPct val="100000"/>
              </a:lnSpc>
              <a:tabLst>
                <a:tab pos="0" algn="l"/>
              </a:tabLst>
            </a:pPr>
            <a:r>
              <a:rPr lang="fr-FR" sz="1800" b="0" strike="noStrike" spc="-1">
                <a:solidFill>
                  <a:srgbClr val="000000"/>
                </a:solidFill>
                <a:latin typeface="Calibri"/>
                <a:ea typeface="Calibri"/>
              </a:rPr>
              <a:t>Par son rôle de confection des lois et règlements qui permettent de réguler la gestion de l’espace, de prendre les décisions en matière d’aménagement du territoire de manière cohérente, par son rôle naturel de gestionnaire de l’espace national (il gère une part fondamentale de l’espace national (forêts domaniales (</a:t>
            </a:r>
            <a:r>
              <a:rPr lang="fr-FR" sz="1800" b="0" u="sng" strike="noStrike" spc="-1">
                <a:solidFill>
                  <a:srgbClr val="000000"/>
                </a:solidFill>
                <a:uFillTx/>
                <a:latin typeface="Calibri"/>
                <a:ea typeface="Calibri"/>
                <a:hlinkClick r:id="rId3"/>
              </a:rPr>
              <a:t>seulement 9%</a:t>
            </a:r>
            <a:r>
              <a:rPr lang="fr-FR" sz="1800" b="0" strike="noStrike" spc="-1">
                <a:solidFill>
                  <a:srgbClr val="000000"/>
                </a:solidFill>
                <a:latin typeface="Calibri"/>
                <a:ea typeface="Calibri"/>
              </a:rPr>
              <a:t>), parcs nationaux…), l’Etat s’avère un acteur clé. </a:t>
            </a:r>
            <a:endParaRPr lang="fr-FR" sz="1800" b="0" strike="noStrike" spc="-1">
              <a:latin typeface="Arial"/>
            </a:endParaRPr>
          </a:p>
          <a:p>
            <a:pPr marL="216000" indent="-212760" algn="just">
              <a:lnSpc>
                <a:spcPct val="100000"/>
              </a:lnSpc>
              <a:tabLst>
                <a:tab pos="0" algn="l"/>
              </a:tabLst>
            </a:pPr>
            <a:endParaRPr lang="fr-FR" sz="1800" b="0" strike="noStrike" spc="-1">
              <a:latin typeface="Arial"/>
            </a:endParaRPr>
          </a:p>
          <a:p>
            <a:pPr marL="216000" indent="-212760" algn="just">
              <a:lnSpc>
                <a:spcPct val="100000"/>
              </a:lnSpc>
              <a:tabLst>
                <a:tab pos="0" algn="l"/>
              </a:tabLst>
            </a:pPr>
            <a:r>
              <a:rPr lang="fr-FR" sz="1800" b="0" u="sng" strike="noStrike" spc="-1">
                <a:solidFill>
                  <a:srgbClr val="000000"/>
                </a:solidFill>
                <a:uFillTx/>
                <a:latin typeface="Calibri"/>
                <a:ea typeface="Calibri"/>
                <a:hlinkClick r:id="rId4"/>
              </a:rPr>
              <a:t>https://www.economie.gouv.fr/budget-vert#</a:t>
            </a:r>
            <a:endParaRPr lang="fr-FR" sz="1800" b="0" strike="noStrike" spc="-1">
              <a:latin typeface="Arial"/>
            </a:endParaRPr>
          </a:p>
          <a:p>
            <a:pPr marL="216000" indent="-212760" algn="just">
              <a:lnSpc>
                <a:spcPct val="100000"/>
              </a:lnSpc>
              <a:tabLst>
                <a:tab pos="0" algn="l"/>
              </a:tabLst>
            </a:pPr>
            <a:endParaRPr lang="fr-FR" sz="1800" b="0" strike="noStrike" spc="-1">
              <a:latin typeface="Arial"/>
            </a:endParaRPr>
          </a:p>
          <a:p>
            <a:pPr marL="216000" indent="-212760" algn="just">
              <a:lnSpc>
                <a:spcPct val="100000"/>
              </a:lnSpc>
              <a:tabLst>
                <a:tab pos="0" algn="l"/>
              </a:tabLst>
            </a:pPr>
            <a:endParaRPr lang="fr-FR" sz="1800" b="0" strike="noStrike" spc="-1">
              <a:latin typeface="Arial"/>
            </a:endParaRPr>
          </a:p>
          <a:p>
            <a:pPr marL="216000" indent="-212760">
              <a:lnSpc>
                <a:spcPct val="100000"/>
              </a:lnSpc>
              <a:tabLst>
                <a:tab pos="0" algn="l"/>
              </a:tabLst>
            </a:pPr>
            <a:endParaRPr lang="fr-FR" sz="1800" b="0" strike="noStrike" spc="-1">
              <a:latin typeface="Arial"/>
            </a:endParaRPr>
          </a:p>
        </p:txBody>
      </p:sp>
      <p:sp>
        <p:nvSpPr>
          <p:cNvPr id="391" name="Google Shape;489;p27:notes_1"/>
          <p:cNvSpPr/>
          <p:nvPr/>
        </p:nvSpPr>
        <p:spPr>
          <a:xfrm>
            <a:off x="3884760" y="8685360"/>
            <a:ext cx="296784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Lst>
            </a:pPr>
            <a:fld id="{6B9298D9-A78A-4ECA-B4DD-F6A4E970274C}" type="slidenum">
              <a:rPr lang="fr-FR" sz="1400" b="0" strike="noStrike" spc="-1">
                <a:solidFill>
                  <a:srgbClr val="000000"/>
                </a:solidFill>
                <a:latin typeface="Times New Roman"/>
                <a:ea typeface="+mn-ea"/>
              </a:rPr>
              <a:t>23</a:t>
            </a:fld>
            <a:endParaRPr lang="fr-FR" sz="1400" b="0" strike="noStrike" spc="-1">
              <a:latin typeface="Arial"/>
            </a:endParaRPr>
          </a:p>
        </p:txBody>
      </p:sp>
      <p:sp>
        <p:nvSpPr>
          <p:cNvPr id="392" name="Google Shape;490;p27:notes_1"/>
          <p:cNvSpPr/>
          <p:nvPr/>
        </p:nvSpPr>
        <p:spPr>
          <a:xfrm>
            <a:off x="0" y="8685360"/>
            <a:ext cx="2967840" cy="45468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laceHolder 1"/>
          <p:cNvSpPr>
            <a:spLocks noGrp="1" noRot="1" noChangeAspect="1"/>
          </p:cNvSpPr>
          <p:nvPr>
            <p:ph type="sldImg"/>
          </p:nvPr>
        </p:nvSpPr>
        <p:spPr>
          <a:xfrm>
            <a:off x="217488" y="812800"/>
            <a:ext cx="7123112" cy="4006850"/>
          </a:xfrm>
          <a:prstGeom prst="rect">
            <a:avLst/>
          </a:prstGeom>
        </p:spPr>
      </p:sp>
      <p:sp>
        <p:nvSpPr>
          <p:cNvPr id="394"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95"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D2FB7131-FF0B-4814-BCFB-7BA56D433056}" type="slidenum">
              <a:rPr lang="fr-FR" sz="1400" b="0" strike="noStrike" spc="-1">
                <a:solidFill>
                  <a:srgbClr val="000000"/>
                </a:solidFill>
                <a:latin typeface="Times New Roman"/>
                <a:ea typeface="+mn-ea"/>
              </a:rPr>
              <a:t>24</a:t>
            </a:fld>
            <a:endParaRPr lang="fr-FR" sz="14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PlaceHolder 1"/>
          <p:cNvSpPr>
            <a:spLocks noGrp="1" noRot="1" noChangeAspect="1"/>
          </p:cNvSpPr>
          <p:nvPr>
            <p:ph type="sldImg"/>
          </p:nvPr>
        </p:nvSpPr>
        <p:spPr>
          <a:xfrm>
            <a:off x="687388" y="1143000"/>
            <a:ext cx="5478462" cy="3081338"/>
          </a:xfrm>
          <a:prstGeom prst="rect">
            <a:avLst/>
          </a:prstGeom>
        </p:spPr>
      </p:sp>
      <p:sp>
        <p:nvSpPr>
          <p:cNvPr id="390" name="PlaceHolder 2"/>
          <p:cNvSpPr>
            <a:spLocks noGrp="1"/>
          </p:cNvSpPr>
          <p:nvPr>
            <p:ph type="body"/>
          </p:nvPr>
        </p:nvSpPr>
        <p:spPr>
          <a:xfrm>
            <a:off x="685800" y="4400640"/>
            <a:ext cx="5482440" cy="3596400"/>
          </a:xfrm>
          <a:prstGeom prst="rect">
            <a:avLst/>
          </a:prstGeom>
        </p:spPr>
        <p:txBody>
          <a:bodyPr lIns="0" tIns="0" rIns="0" bIns="0">
            <a:noAutofit/>
          </a:bodyPr>
          <a:lstStyle/>
          <a:p>
            <a:pPr marL="216000" indent="-212760" algn="just">
              <a:lnSpc>
                <a:spcPct val="100000"/>
              </a:lnSpc>
              <a:tabLst>
                <a:tab pos="0" algn="l"/>
              </a:tabLst>
            </a:pPr>
            <a:endParaRPr lang="fr-FR" sz="1800" b="0" strike="noStrike" spc="-1" dirty="0">
              <a:latin typeface="Arial"/>
            </a:endParaRPr>
          </a:p>
          <a:p>
            <a:pPr marL="216000" indent="-212760" algn="just">
              <a:lnSpc>
                <a:spcPct val="100000"/>
              </a:lnSpc>
              <a:tabLst>
                <a:tab pos="0" algn="l"/>
              </a:tabLst>
            </a:pPr>
            <a:endParaRPr lang="fr-FR" sz="1800" b="0" strike="noStrike" spc="-1" dirty="0">
              <a:latin typeface="Arial"/>
            </a:endParaRPr>
          </a:p>
          <a:p>
            <a:pPr marL="216000" indent="-212760">
              <a:lnSpc>
                <a:spcPct val="100000"/>
              </a:lnSpc>
              <a:tabLst>
                <a:tab pos="0" algn="l"/>
              </a:tabLst>
            </a:pPr>
            <a:endParaRPr lang="fr-FR" sz="1800" b="0" strike="noStrike" spc="-1" dirty="0">
              <a:latin typeface="Arial"/>
            </a:endParaRPr>
          </a:p>
        </p:txBody>
      </p:sp>
      <p:sp>
        <p:nvSpPr>
          <p:cNvPr id="391" name="Google Shape;489;p27:notes_1"/>
          <p:cNvSpPr/>
          <p:nvPr/>
        </p:nvSpPr>
        <p:spPr>
          <a:xfrm>
            <a:off x="3884760" y="8685360"/>
            <a:ext cx="296784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Lst>
            </a:pPr>
            <a:fld id="{6B9298D9-A78A-4ECA-B4DD-F6A4E970274C}" type="slidenum">
              <a:rPr lang="fr-FR" sz="1400" b="0" strike="noStrike" spc="-1">
                <a:solidFill>
                  <a:srgbClr val="000000"/>
                </a:solidFill>
                <a:latin typeface="Times New Roman"/>
                <a:ea typeface="+mn-ea"/>
              </a:rPr>
              <a:t>25</a:t>
            </a:fld>
            <a:endParaRPr lang="fr-FR" sz="1400" b="0" strike="noStrike" spc="-1">
              <a:latin typeface="Arial"/>
            </a:endParaRPr>
          </a:p>
        </p:txBody>
      </p:sp>
      <p:sp>
        <p:nvSpPr>
          <p:cNvPr id="392" name="Google Shape;490;p27:notes_1"/>
          <p:cNvSpPr/>
          <p:nvPr/>
        </p:nvSpPr>
        <p:spPr>
          <a:xfrm>
            <a:off x="0" y="8685360"/>
            <a:ext cx="2967840" cy="454680"/>
          </a:xfrm>
          <a:prstGeom prst="rect">
            <a:avLst/>
          </a:prstGeom>
          <a:noFill/>
          <a:ln w="0">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149998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pPr algn="just">
              <a:lnSpc>
                <a:spcPct val="100000"/>
              </a:lnSpc>
              <a:spcBef>
                <a:spcPts val="1417"/>
              </a:spcBef>
            </a:pPr>
            <a:r>
              <a:rPr lang="fr-FR" sz="1200" b="0" strike="noStrike" spc="-1" dirty="0">
                <a:solidFill>
                  <a:srgbClr val="000000"/>
                </a:solidFill>
                <a:ea typeface="Microsoft YaHei"/>
              </a:rPr>
              <a:t>Au-delà de la question essentielle du statut juridique, nous plaidons en faveur de permettre un meilleur épanouissement à la nature, au vivant, en lui laissant davantage d’espaces où elle/il peut se déployer dans toute sa biodiversité, avec le moins possible d’intervention humaine. </a:t>
            </a:r>
            <a:r>
              <a:rPr lang="fr-FR" sz="1200" b="0" strike="noStrike" spc="-1" dirty="0">
                <a:solidFill>
                  <a:srgbClr val="000000"/>
                </a:solidFill>
                <a:ea typeface="DejaVu Sans"/>
              </a:rPr>
              <a:t>Cela suppose une politique volontariste de développement de parcs naturels protégés dans tous les domaines de la biosphères, marins, terrestres, aériens. </a:t>
            </a:r>
            <a:endParaRPr lang="fr-FR" sz="1200" b="0" strike="noStrike" spc="-1" dirty="0"/>
          </a:p>
          <a:p>
            <a:pPr algn="just">
              <a:lnSpc>
                <a:spcPct val="100000"/>
              </a:lnSpc>
              <a:spcBef>
                <a:spcPts val="1417"/>
              </a:spcBef>
            </a:pPr>
            <a:endParaRPr lang="fr-FR" sz="1200" b="0" strike="noStrike" spc="-1" dirty="0"/>
          </a:p>
          <a:p>
            <a:pPr algn="just">
              <a:lnSpc>
                <a:spcPct val="100000"/>
              </a:lnSpc>
              <a:spcBef>
                <a:spcPts val="1417"/>
              </a:spcBef>
            </a:pPr>
            <a:r>
              <a:rPr lang="fr-FR" sz="1200" b="0" strike="noStrike" spc="-1" dirty="0">
                <a:solidFill>
                  <a:srgbClr val="000000"/>
                </a:solidFill>
                <a:ea typeface="DejaVu Sans"/>
              </a:rPr>
              <a:t>Cette renaturation, ou ré ensauvagement n’est absolument pas opposé à l’intérêt humain, tout au contraire, il lui est favorable car la biodiversité améliore son cadre de vie (voire notre conférence sur la végétalisation). Un certain nombre de scientifiques appellent au ré ensauvagement de la France et de l’Europe, mais pas dans l’optique d’un retour à la bougie, mais de créer davantage d’espaces où la nature est laissée à elle-même. C’est le cas de Gilbert Cochet dans ses ouvrages « Réensauvageons la France » et « L’Europe réensauvagée ».</a:t>
            </a:r>
            <a:endParaRPr lang="fr-FR" sz="1200" b="0" strike="noStrike" spc="-1" dirty="0"/>
          </a:p>
          <a:p>
            <a:endParaRPr lang="fr-FR" dirty="0"/>
          </a:p>
        </p:txBody>
      </p:sp>
      <p:sp>
        <p:nvSpPr>
          <p:cNvPr id="4" name="Espace réservé du numéro de diapositive 3"/>
          <p:cNvSpPr>
            <a:spLocks noGrp="1"/>
          </p:cNvSpPr>
          <p:nvPr>
            <p:ph type="sldNum"/>
          </p:nvPr>
        </p:nvSpPr>
        <p:spPr/>
        <p:txBody>
          <a:bodyPr/>
          <a:lstStyle/>
          <a:p>
            <a:pPr algn="r"/>
            <a:fld id="{A09944AA-93CB-41FB-BC17-BC3E292D10BD}" type="slidenum">
              <a:rPr lang="fr-FR" sz="1400" b="0" strike="noStrike" spc="-1" smtClean="0">
                <a:latin typeface="Times New Roman"/>
              </a:rPr>
              <a:t>26</a:t>
            </a:fld>
            <a:endParaRPr lang="fr-FR" sz="1400" b="0" strike="noStrike" spc="-1">
              <a:latin typeface="Times New Roman"/>
            </a:endParaRPr>
          </a:p>
        </p:txBody>
      </p:sp>
    </p:spTree>
    <p:extLst>
      <p:ext uri="{BB962C8B-B14F-4D97-AF65-F5344CB8AC3E}">
        <p14:creationId xmlns:p14="http://schemas.microsoft.com/office/powerpoint/2010/main" val="3775037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lgn="r"/>
            <a:fld id="{A09944AA-93CB-41FB-BC17-BC3E292D10BD}" type="slidenum">
              <a:rPr lang="fr-FR" sz="1400" b="0" strike="noStrike" spc="-1" smtClean="0">
                <a:latin typeface="Times New Roman"/>
              </a:rPr>
              <a:t>27</a:t>
            </a:fld>
            <a:endParaRPr lang="fr-FR" sz="1400" b="0" strike="noStrike" spc="-1">
              <a:latin typeface="Times New Roman"/>
            </a:endParaRPr>
          </a:p>
        </p:txBody>
      </p:sp>
    </p:spTree>
    <p:extLst>
      <p:ext uri="{BB962C8B-B14F-4D97-AF65-F5344CB8AC3E}">
        <p14:creationId xmlns:p14="http://schemas.microsoft.com/office/powerpoint/2010/main" val="2087314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lgn="r"/>
            <a:fld id="{A09944AA-93CB-41FB-BC17-BC3E292D10BD}" type="slidenum">
              <a:rPr lang="fr-FR" sz="1400" b="0" strike="noStrike" spc="-1" smtClean="0">
                <a:latin typeface="Times New Roman"/>
              </a:rPr>
              <a:t>28</a:t>
            </a:fld>
            <a:endParaRPr lang="fr-FR" sz="1400" b="0" strike="noStrike" spc="-1">
              <a:latin typeface="Times New Roman"/>
            </a:endParaRPr>
          </a:p>
        </p:txBody>
      </p:sp>
    </p:spTree>
    <p:extLst>
      <p:ext uri="{BB962C8B-B14F-4D97-AF65-F5344CB8AC3E}">
        <p14:creationId xmlns:p14="http://schemas.microsoft.com/office/powerpoint/2010/main" val="426205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217488" y="812800"/>
            <a:ext cx="7123112" cy="4006850"/>
          </a:xfrm>
          <a:prstGeom prst="rect">
            <a:avLst/>
          </a:prstGeom>
        </p:spPr>
      </p:sp>
      <p:sp>
        <p:nvSpPr>
          <p:cNvPr id="335"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dirty="0">
              <a:latin typeface="Arial"/>
            </a:endParaRPr>
          </a:p>
        </p:txBody>
      </p:sp>
      <p:sp>
        <p:nvSpPr>
          <p:cNvPr id="336"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EF82BF43-18C8-409F-9F87-41464720DAD5}" type="slidenum">
              <a:rPr lang="fr-FR" sz="1400" b="0" strike="noStrike" spc="-1">
                <a:solidFill>
                  <a:srgbClr val="000000"/>
                </a:solidFill>
                <a:latin typeface="Times New Roman"/>
                <a:ea typeface="+mn-ea"/>
              </a:rPr>
              <a:t>3</a:t>
            </a:fld>
            <a:endParaRPr lang="fr-FR" sz="14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noRot="1" noChangeAspect="1"/>
          </p:cNvSpPr>
          <p:nvPr>
            <p:ph type="sldImg"/>
          </p:nvPr>
        </p:nvSpPr>
        <p:spPr>
          <a:xfrm>
            <a:off x="217488" y="812800"/>
            <a:ext cx="7123112" cy="4006850"/>
          </a:xfrm>
          <a:prstGeom prst="rect">
            <a:avLst/>
          </a:prstGeom>
        </p:spPr>
      </p:sp>
      <p:sp>
        <p:nvSpPr>
          <p:cNvPr id="338"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39"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2B68DF01-F026-4279-8804-5AB623415753}" type="slidenum">
              <a:rPr lang="fr-FR" sz="1400" b="0" strike="noStrike" spc="-1">
                <a:solidFill>
                  <a:srgbClr val="000000"/>
                </a:solidFill>
                <a:latin typeface="Times New Roman"/>
                <a:ea typeface="+mn-ea"/>
              </a:rPr>
              <a:t>4</a:t>
            </a:fld>
            <a:endParaRPr lang="fr-FR" sz="14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217440" y="812880"/>
            <a:ext cx="7123680" cy="4007520"/>
          </a:xfrm>
          <a:prstGeom prst="rect">
            <a:avLst/>
          </a:prstGeom>
        </p:spPr>
      </p:sp>
      <p:sp>
        <p:nvSpPr>
          <p:cNvPr id="341"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42"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2759670D-4706-4F44-A36C-E38506A8754C}" type="slidenum">
              <a:rPr lang="fr-FR" sz="1400" b="0" strike="noStrike" spc="-1">
                <a:solidFill>
                  <a:srgbClr val="000000"/>
                </a:solidFill>
                <a:latin typeface="Times New Roman"/>
                <a:ea typeface="+mn-ea"/>
              </a:rPr>
              <a:t>6</a:t>
            </a:fld>
            <a:endParaRPr lang="fr-FR" sz="14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noRot="1" noChangeAspect="1"/>
          </p:cNvSpPr>
          <p:nvPr>
            <p:ph type="sldImg"/>
          </p:nvPr>
        </p:nvSpPr>
        <p:spPr>
          <a:xfrm>
            <a:off x="217488" y="812800"/>
            <a:ext cx="7123112" cy="4006850"/>
          </a:xfrm>
          <a:prstGeom prst="rect">
            <a:avLst/>
          </a:prstGeom>
        </p:spPr>
      </p:sp>
      <p:sp>
        <p:nvSpPr>
          <p:cNvPr id="344" name="PlaceHolder 2"/>
          <p:cNvSpPr>
            <a:spLocks noGrp="1"/>
          </p:cNvSpPr>
          <p:nvPr>
            <p:ph type="body"/>
          </p:nvPr>
        </p:nvSpPr>
        <p:spPr>
          <a:xfrm>
            <a:off x="756000" y="5078520"/>
            <a:ext cx="6046560" cy="4809960"/>
          </a:xfrm>
          <a:prstGeom prst="rect">
            <a:avLst/>
          </a:prstGeom>
        </p:spPr>
        <p:txBody>
          <a:bodyPr lIns="0" tIns="0" rIns="0" bIns="0">
            <a:noAutofit/>
          </a:bodyPr>
          <a:lstStyle/>
          <a:p>
            <a:pPr marL="216000" indent="-215280">
              <a:lnSpc>
                <a:spcPct val="100000"/>
              </a:lnSpc>
              <a:tabLst>
                <a:tab pos="0" algn="l"/>
              </a:tabLst>
            </a:pPr>
            <a:r>
              <a:rPr lang="fr-FR" sz="2000" b="0" strike="noStrike" spc="-1">
                <a:latin typeface="Arial"/>
              </a:rPr>
              <a:t>.</a:t>
            </a:r>
          </a:p>
          <a:p>
            <a:pPr marL="216000" indent="-215280">
              <a:lnSpc>
                <a:spcPct val="100000"/>
              </a:lnSpc>
              <a:tabLst>
                <a:tab pos="0" algn="l"/>
              </a:tabLst>
            </a:pPr>
            <a:br/>
            <a:endParaRPr lang="fr-FR" sz="2000" b="0" strike="noStrike" spc="-1">
              <a:latin typeface="Arial"/>
            </a:endParaRPr>
          </a:p>
        </p:txBody>
      </p:sp>
      <p:sp>
        <p:nvSpPr>
          <p:cNvPr id="345"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0C36E076-EC2F-4EAC-91AC-076404FF0018}" type="slidenum">
              <a:rPr lang="fr-FR" sz="1400" b="0" strike="noStrike" spc="-1">
                <a:solidFill>
                  <a:srgbClr val="000000"/>
                </a:solidFill>
                <a:latin typeface="Times New Roman"/>
                <a:ea typeface="+mn-ea"/>
              </a:rPr>
              <a:t>7</a:t>
            </a:fld>
            <a:endParaRPr lang="fr-FR" sz="14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noRot="1" noChangeAspect="1"/>
          </p:cNvSpPr>
          <p:nvPr>
            <p:ph type="sldImg"/>
          </p:nvPr>
        </p:nvSpPr>
        <p:spPr>
          <a:xfrm>
            <a:off x="217488" y="812800"/>
            <a:ext cx="7123112" cy="4006850"/>
          </a:xfrm>
          <a:prstGeom prst="rect">
            <a:avLst/>
          </a:prstGeom>
        </p:spPr>
      </p:sp>
      <p:sp>
        <p:nvSpPr>
          <p:cNvPr id="347"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48"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82CB73D6-34DD-4344-BDBF-6AE82E766131}" type="slidenum">
              <a:rPr lang="fr-FR" sz="1400" b="0" strike="noStrike" spc="-1">
                <a:solidFill>
                  <a:srgbClr val="000000"/>
                </a:solidFill>
                <a:latin typeface="Times New Roman"/>
                <a:ea typeface="+mn-ea"/>
              </a:rPr>
              <a:t>8</a:t>
            </a:fld>
            <a:endParaRPr lang="fr-FR" sz="14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noRot="1" noChangeAspect="1"/>
          </p:cNvSpPr>
          <p:nvPr>
            <p:ph type="sldImg"/>
          </p:nvPr>
        </p:nvSpPr>
        <p:spPr>
          <a:xfrm>
            <a:off x="217488" y="812800"/>
            <a:ext cx="7123112" cy="4006850"/>
          </a:xfrm>
          <a:prstGeom prst="rect">
            <a:avLst/>
          </a:prstGeom>
        </p:spPr>
      </p:sp>
      <p:sp>
        <p:nvSpPr>
          <p:cNvPr id="350"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51"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4D0F35F7-235B-4C1E-A22E-CE939870B587}" type="slidenum">
              <a:rPr lang="fr-FR" sz="1400" b="0" strike="noStrike" spc="-1">
                <a:solidFill>
                  <a:srgbClr val="000000"/>
                </a:solidFill>
                <a:latin typeface="Times New Roman"/>
                <a:ea typeface="+mn-ea"/>
              </a:rPr>
              <a:t>9</a:t>
            </a:fld>
            <a:endParaRPr lang="fr-FR" sz="14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217488" y="812800"/>
            <a:ext cx="7123112" cy="4006850"/>
          </a:xfrm>
          <a:prstGeom prst="rect">
            <a:avLst/>
          </a:prstGeom>
        </p:spPr>
      </p:sp>
      <p:sp>
        <p:nvSpPr>
          <p:cNvPr id="353" name="PlaceHolder 2"/>
          <p:cNvSpPr>
            <a:spLocks noGrp="1"/>
          </p:cNvSpPr>
          <p:nvPr>
            <p:ph type="body"/>
          </p:nvPr>
        </p:nvSpPr>
        <p:spPr>
          <a:xfrm>
            <a:off x="756000" y="5078520"/>
            <a:ext cx="6046560" cy="4809960"/>
          </a:xfrm>
          <a:prstGeom prst="rect">
            <a:avLst/>
          </a:prstGeom>
        </p:spPr>
        <p:txBody>
          <a:bodyPr lIns="0" tIns="0" rIns="0" bIns="0">
            <a:noAutofit/>
          </a:bodyPr>
          <a:lstStyle/>
          <a:p>
            <a:endParaRPr lang="fr-FR" sz="2000" b="0" strike="noStrike" spc="-1">
              <a:latin typeface="Arial"/>
            </a:endParaRPr>
          </a:p>
        </p:txBody>
      </p:sp>
      <p:sp>
        <p:nvSpPr>
          <p:cNvPr id="354" name="Espace réservé du numéro de diapositiv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04297528-FE02-4780-84FF-34144EED83C2}" type="slidenum">
              <a:rPr lang="fr-FR" sz="1400" b="0" strike="noStrike" spc="-1">
                <a:solidFill>
                  <a:srgbClr val="000000"/>
                </a:solidFill>
                <a:latin typeface="Times New Roman"/>
                <a:ea typeface="+mn-ea"/>
              </a:rPr>
              <a:t>10</a:t>
            </a:fld>
            <a:endParaRPr lang="fr-FR" sz="14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4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4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4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5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5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5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5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5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5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5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5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5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8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8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8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9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9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9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9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9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9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0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0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0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0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0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10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1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1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11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1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11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11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11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11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11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3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3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3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3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4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4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14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4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4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4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5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5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5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5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15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6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16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6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16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16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16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16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16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8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8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3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8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8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0"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9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19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19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19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1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19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0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20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20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0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fr-FR" sz="3200" b="0" strike="noStrike" spc="-1">
              <a:latin typeface="Arial"/>
            </a:endParaRPr>
          </a:p>
        </p:txBody>
      </p:sp>
      <p:sp>
        <p:nvSpPr>
          <p:cNvPr id="20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0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20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20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
        <p:nvSpPr>
          <p:cNvPr id="21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21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fr-FR" sz="3200" b="0" strike="noStrike" spc="-1">
              <a:latin typeface="Arial"/>
            </a:endParaRPr>
          </a:p>
        </p:txBody>
      </p:sp>
      <p:sp>
        <p:nvSpPr>
          <p:cNvPr id="21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fr-FR" sz="3200" b="0" strike="noStrike" spc="-1">
              <a:latin typeface="Arial"/>
            </a:endParaRPr>
          </a:p>
        </p:txBody>
      </p:sp>
      <p:sp>
        <p:nvSpPr>
          <p:cNvPr id="21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fr-FR" sz="3200" b="0" strike="noStrike" spc="-1">
              <a:latin typeface="Arial"/>
            </a:endParaRPr>
          </a:p>
        </p:txBody>
      </p:sp>
      <p:sp>
        <p:nvSpPr>
          <p:cNvPr id="21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fr-FR" sz="3200" b="0" strike="noStrike" spc="-1">
              <a:latin typeface="Arial"/>
            </a:endParaRPr>
          </a:p>
        </p:txBody>
      </p:sp>
      <p:sp>
        <p:nvSpPr>
          <p:cNvPr id="21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fr-FR" sz="3200" b="0" strike="noStrike" spc="-1">
              <a:latin typeface="Arial"/>
            </a:endParaRPr>
          </a:p>
        </p:txBody>
      </p:sp>
      <p:sp>
        <p:nvSpPr>
          <p:cNvPr id="21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3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fr-FR" sz="3200" b="0" strike="noStrike" spc="-1">
              <a:latin typeface="Arial"/>
            </a:endParaRPr>
          </a:p>
        </p:txBody>
      </p:sp>
      <p:sp>
        <p:nvSpPr>
          <p:cNvPr id="3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3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fr-FR" sz="3200" b="0" strike="noStrike" spc="-1">
              <a:latin typeface="Arial"/>
            </a:endParaRPr>
          </a:p>
        </p:txBody>
      </p:sp>
      <p:sp>
        <p:nvSpPr>
          <p:cNvPr id="3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4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fr-FR" sz="4400" b="0" strike="noStrike" spc="-1">
              <a:latin typeface="Arial"/>
            </a:endParaRPr>
          </a:p>
        </p:txBody>
      </p:sp>
      <p:sp>
        <p:nvSpPr>
          <p:cNvPr id="4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fr-FR" sz="3200" b="0" strike="noStrike" spc="-1">
              <a:latin typeface="Arial"/>
            </a:endParaRPr>
          </a:p>
        </p:txBody>
      </p:sp>
      <p:sp>
        <p:nvSpPr>
          <p:cNvPr id="4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fr-FR" sz="3200" b="0" strike="noStrike" spc="-1">
              <a:latin typeface="Arial"/>
            </a:endParaRPr>
          </a:p>
        </p:txBody>
      </p:sp>
      <p:sp>
        <p:nvSpPr>
          <p:cNvPr id="4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FDF8">
                <a:alpha val="14117"/>
              </a:srgbClr>
            </a:gs>
            <a:gs pos="100000">
              <a:srgbClr val="918D81"/>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4" name="Google Shape;10;p36"/>
          <p:cNvGrpSpPr/>
          <p:nvPr/>
        </p:nvGrpSpPr>
        <p:grpSpPr>
          <a:xfrm>
            <a:off x="0" y="-8640"/>
            <a:ext cx="12188160" cy="6862680"/>
            <a:chOff x="0" y="-8640"/>
            <a:chExt cx="12188160" cy="6862680"/>
          </a:xfrm>
        </p:grpSpPr>
        <p:sp>
          <p:nvSpPr>
            <p:cNvPr id="25" name="Google Shape;11;p36"/>
            <p:cNvSpPr/>
            <p:nvPr/>
          </p:nvSpPr>
          <p:spPr>
            <a:xfrm>
              <a:off x="9371160" y="0"/>
              <a:ext cx="1215360" cy="6854040"/>
            </a:xfrm>
            <a:custGeom>
              <a:avLst/>
              <a:gdLst/>
              <a:ahLst/>
              <a:cxnLst/>
              <a:rect l="l" t="t" r="r" b="b"/>
              <a:pathLst>
                <a:path w="21600" h="21600">
                  <a:moveTo>
                    <a:pt x="0" y="0"/>
                  </a:moveTo>
                  <a:lnTo>
                    <a:pt x="21600" y="21600"/>
                  </a:lnTo>
                </a:path>
              </a:pathLst>
            </a:custGeom>
            <a:noFill/>
            <a:ln w="9360">
              <a:solidFill>
                <a:srgbClr val="BFBFBF"/>
              </a:solidFill>
              <a:round/>
            </a:ln>
          </p:spPr>
          <p:style>
            <a:lnRef idx="0">
              <a:scrgbClr r="0" g="0" b="0"/>
            </a:lnRef>
            <a:fillRef idx="0">
              <a:scrgbClr r="0" g="0" b="0"/>
            </a:fillRef>
            <a:effectRef idx="0">
              <a:scrgbClr r="0" g="0" b="0"/>
            </a:effectRef>
            <a:fontRef idx="minor"/>
          </p:style>
        </p:sp>
        <p:sp>
          <p:nvSpPr>
            <p:cNvPr id="2" name="Google Shape;12;p36"/>
            <p:cNvSpPr/>
            <p:nvPr/>
          </p:nvSpPr>
          <p:spPr>
            <a:xfrm flipH="1">
              <a:off x="7421040" y="3681360"/>
              <a:ext cx="4759560" cy="3172680"/>
            </a:xfrm>
            <a:custGeom>
              <a:avLst/>
              <a:gdLst/>
              <a:ahLst/>
              <a:cxnLst/>
              <a:rect l="l" t="t" r="r" b="b"/>
              <a:pathLst>
                <a:path w="21600" h="21600">
                  <a:moveTo>
                    <a:pt x="0" y="0"/>
                  </a:moveTo>
                  <a:lnTo>
                    <a:pt x="21600" y="21600"/>
                  </a:lnTo>
                </a:path>
              </a:pathLst>
            </a:custGeom>
            <a:noFill/>
            <a:ln w="9360">
              <a:solidFill>
                <a:srgbClr val="D8D8D8"/>
              </a:solidFill>
              <a:round/>
            </a:ln>
          </p:spPr>
          <p:style>
            <a:lnRef idx="0">
              <a:scrgbClr r="0" g="0" b="0"/>
            </a:lnRef>
            <a:fillRef idx="0">
              <a:scrgbClr r="0" g="0" b="0"/>
            </a:fillRef>
            <a:effectRef idx="0">
              <a:scrgbClr r="0" g="0" b="0"/>
            </a:effectRef>
            <a:fontRef idx="minor"/>
          </p:style>
        </p:sp>
        <p:sp>
          <p:nvSpPr>
            <p:cNvPr id="3" name="Google Shape;13;p36"/>
            <p:cNvSpPr/>
            <p:nvPr/>
          </p:nvSpPr>
          <p:spPr>
            <a:xfrm>
              <a:off x="9181440" y="-8640"/>
              <a:ext cx="3003480" cy="68626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90C226">
                <a:alpha val="29000"/>
              </a:srgbClr>
            </a:solidFill>
            <a:ln w="0">
              <a:noFill/>
            </a:ln>
          </p:spPr>
          <p:style>
            <a:lnRef idx="0">
              <a:scrgbClr r="0" g="0" b="0"/>
            </a:lnRef>
            <a:fillRef idx="0">
              <a:scrgbClr r="0" g="0" b="0"/>
            </a:fillRef>
            <a:effectRef idx="0">
              <a:scrgbClr r="0" g="0" b="0"/>
            </a:effectRef>
            <a:fontRef idx="minor"/>
          </p:style>
        </p:sp>
        <p:sp>
          <p:nvSpPr>
            <p:cNvPr id="4" name="Google Shape;14;p36"/>
            <p:cNvSpPr/>
            <p:nvPr/>
          </p:nvSpPr>
          <p:spPr>
            <a:xfrm>
              <a:off x="9603360" y="-8640"/>
              <a:ext cx="2584440" cy="68626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90C226">
                <a:alpha val="20000"/>
              </a:srgbClr>
            </a:solidFill>
            <a:ln w="0">
              <a:noFill/>
            </a:ln>
          </p:spPr>
          <p:style>
            <a:lnRef idx="0">
              <a:scrgbClr r="0" g="0" b="0"/>
            </a:lnRef>
            <a:fillRef idx="0">
              <a:scrgbClr r="0" g="0" b="0"/>
            </a:fillRef>
            <a:effectRef idx="0">
              <a:scrgbClr r="0" g="0" b="0"/>
            </a:effectRef>
            <a:fontRef idx="minor"/>
          </p:style>
        </p:sp>
        <p:sp>
          <p:nvSpPr>
            <p:cNvPr id="5" name="Google Shape;15;p36"/>
            <p:cNvSpPr/>
            <p:nvPr/>
          </p:nvSpPr>
          <p:spPr>
            <a:xfrm>
              <a:off x="8932320" y="3048120"/>
              <a:ext cx="3255840" cy="3805920"/>
            </a:xfrm>
            <a:prstGeom prst="triangle">
              <a:avLst>
                <a:gd name="adj" fmla="val 100000"/>
              </a:avLst>
            </a:prstGeom>
            <a:solidFill>
              <a:srgbClr val="54A021">
                <a:alpha val="71000"/>
              </a:srgbClr>
            </a:solidFill>
            <a:ln w="0">
              <a:noFill/>
            </a:ln>
          </p:spPr>
          <p:style>
            <a:lnRef idx="0">
              <a:scrgbClr r="0" g="0" b="0"/>
            </a:lnRef>
            <a:fillRef idx="0">
              <a:scrgbClr r="0" g="0" b="0"/>
            </a:fillRef>
            <a:effectRef idx="0">
              <a:scrgbClr r="0" g="0" b="0"/>
            </a:effectRef>
            <a:fontRef idx="minor"/>
          </p:style>
        </p:sp>
        <p:sp>
          <p:nvSpPr>
            <p:cNvPr id="6" name="Google Shape;16;p36"/>
            <p:cNvSpPr/>
            <p:nvPr/>
          </p:nvSpPr>
          <p:spPr>
            <a:xfrm>
              <a:off x="9334440" y="-8640"/>
              <a:ext cx="2850480" cy="68626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3F7818">
                <a:alpha val="69000"/>
              </a:srgbClr>
            </a:solidFill>
            <a:ln w="0">
              <a:noFill/>
            </a:ln>
          </p:spPr>
          <p:style>
            <a:lnRef idx="0">
              <a:scrgbClr r="0" g="0" b="0"/>
            </a:lnRef>
            <a:fillRef idx="0">
              <a:scrgbClr r="0" g="0" b="0"/>
            </a:fillRef>
            <a:effectRef idx="0">
              <a:scrgbClr r="0" g="0" b="0"/>
            </a:effectRef>
            <a:fontRef idx="minor"/>
          </p:style>
        </p:sp>
        <p:sp>
          <p:nvSpPr>
            <p:cNvPr id="7" name="Google Shape;17;p36"/>
            <p:cNvSpPr/>
            <p:nvPr/>
          </p:nvSpPr>
          <p:spPr>
            <a:xfrm>
              <a:off x="10898640" y="-8640"/>
              <a:ext cx="1286280" cy="68626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BFE471">
                <a:alpha val="69000"/>
              </a:srgbClr>
            </a:solidFill>
            <a:ln w="0">
              <a:noFill/>
            </a:ln>
          </p:spPr>
          <p:style>
            <a:lnRef idx="0">
              <a:scrgbClr r="0" g="0" b="0"/>
            </a:lnRef>
            <a:fillRef idx="0">
              <a:scrgbClr r="0" g="0" b="0"/>
            </a:fillRef>
            <a:effectRef idx="0">
              <a:scrgbClr r="0" g="0" b="0"/>
            </a:effectRef>
            <a:fontRef idx="minor"/>
          </p:style>
        </p:sp>
        <p:sp>
          <p:nvSpPr>
            <p:cNvPr id="8" name="Google Shape;18;p36"/>
            <p:cNvSpPr/>
            <p:nvPr/>
          </p:nvSpPr>
          <p:spPr>
            <a:xfrm>
              <a:off x="10938960" y="-8640"/>
              <a:ext cx="1245960" cy="68626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90C226">
                <a:alpha val="64000"/>
              </a:srgbClr>
            </a:solidFill>
            <a:ln w="0">
              <a:noFill/>
            </a:ln>
          </p:spPr>
          <p:style>
            <a:lnRef idx="0">
              <a:scrgbClr r="0" g="0" b="0"/>
            </a:lnRef>
            <a:fillRef idx="0">
              <a:scrgbClr r="0" g="0" b="0"/>
            </a:fillRef>
            <a:effectRef idx="0">
              <a:scrgbClr r="0" g="0" b="0"/>
            </a:effectRef>
            <a:fontRef idx="minor"/>
          </p:style>
        </p:sp>
        <p:sp>
          <p:nvSpPr>
            <p:cNvPr id="9" name="Google Shape;19;p36"/>
            <p:cNvSpPr/>
            <p:nvPr/>
          </p:nvSpPr>
          <p:spPr>
            <a:xfrm>
              <a:off x="10371600" y="3589920"/>
              <a:ext cx="1813320" cy="3264120"/>
            </a:xfrm>
            <a:prstGeom prst="triangle">
              <a:avLst>
                <a:gd name="adj" fmla="val 100000"/>
              </a:avLst>
            </a:prstGeom>
            <a:solidFill>
              <a:srgbClr val="90C226">
                <a:alpha val="80000"/>
              </a:srgbClr>
            </a:solidFill>
            <a:ln w="0">
              <a:noFill/>
            </a:ln>
          </p:spPr>
          <p:style>
            <a:lnRef idx="0">
              <a:scrgbClr r="0" g="0" b="0"/>
            </a:lnRef>
            <a:fillRef idx="0">
              <a:scrgbClr r="0" g="0" b="0"/>
            </a:fillRef>
            <a:effectRef idx="0">
              <a:scrgbClr r="0" g="0" b="0"/>
            </a:effectRef>
            <a:fontRef idx="minor"/>
          </p:style>
        </p:sp>
        <p:sp>
          <p:nvSpPr>
            <p:cNvPr id="10" name="Google Shape;20;p36"/>
            <p:cNvSpPr/>
            <p:nvPr/>
          </p:nvSpPr>
          <p:spPr>
            <a:xfrm>
              <a:off x="0" y="4013280"/>
              <a:ext cx="444600" cy="2840760"/>
            </a:xfrm>
            <a:prstGeom prst="triangle">
              <a:avLst>
                <a:gd name="adj" fmla="val 0"/>
              </a:avLst>
            </a:prstGeom>
            <a:solidFill>
              <a:srgbClr val="90C226">
                <a:alpha val="84000"/>
              </a:srgbClr>
            </a:solidFill>
            <a:ln w="0">
              <a:noFill/>
            </a:ln>
          </p:spPr>
          <p:style>
            <a:lnRef idx="0">
              <a:scrgbClr r="0" g="0" b="0"/>
            </a:lnRef>
            <a:fillRef idx="0">
              <a:scrgbClr r="0" g="0" b="0"/>
            </a:fillRef>
            <a:effectRef idx="0">
              <a:scrgbClr r="0" g="0" b="0"/>
            </a:effectRef>
            <a:fontRef idx="minor"/>
          </p:style>
        </p:sp>
      </p:grpSp>
      <p:grpSp>
        <p:nvGrpSpPr>
          <p:cNvPr id="11" name="Google Shape;27;p37"/>
          <p:cNvGrpSpPr/>
          <p:nvPr/>
        </p:nvGrpSpPr>
        <p:grpSpPr>
          <a:xfrm>
            <a:off x="3960" y="-8640"/>
            <a:ext cx="12184200" cy="6862680"/>
            <a:chOff x="3960" y="-8640"/>
            <a:chExt cx="12184200" cy="6862680"/>
          </a:xfrm>
        </p:grpSpPr>
        <p:sp>
          <p:nvSpPr>
            <p:cNvPr id="12" name="Google Shape;28;p37"/>
            <p:cNvSpPr/>
            <p:nvPr/>
          </p:nvSpPr>
          <p:spPr>
            <a:xfrm>
              <a:off x="9371160" y="0"/>
              <a:ext cx="1215360" cy="6854040"/>
            </a:xfrm>
            <a:custGeom>
              <a:avLst/>
              <a:gdLst/>
              <a:ahLst/>
              <a:cxnLst/>
              <a:rect l="l" t="t" r="r" b="b"/>
              <a:pathLst>
                <a:path w="21600" h="21600">
                  <a:moveTo>
                    <a:pt x="0" y="0"/>
                  </a:moveTo>
                  <a:lnTo>
                    <a:pt x="21600" y="21600"/>
                  </a:lnTo>
                </a:path>
              </a:pathLst>
            </a:custGeom>
            <a:noFill/>
            <a:ln w="9360">
              <a:solidFill>
                <a:srgbClr val="BFBFBF"/>
              </a:solidFill>
              <a:round/>
            </a:ln>
          </p:spPr>
          <p:style>
            <a:lnRef idx="0">
              <a:scrgbClr r="0" g="0" b="0"/>
            </a:lnRef>
            <a:fillRef idx="0">
              <a:scrgbClr r="0" g="0" b="0"/>
            </a:fillRef>
            <a:effectRef idx="0">
              <a:scrgbClr r="0" g="0" b="0"/>
            </a:effectRef>
            <a:fontRef idx="minor"/>
          </p:style>
        </p:sp>
        <p:sp>
          <p:nvSpPr>
            <p:cNvPr id="13" name="Google Shape;29;p37"/>
            <p:cNvSpPr/>
            <p:nvPr/>
          </p:nvSpPr>
          <p:spPr>
            <a:xfrm flipH="1">
              <a:off x="7421040" y="3681360"/>
              <a:ext cx="4759560" cy="3172680"/>
            </a:xfrm>
            <a:custGeom>
              <a:avLst/>
              <a:gdLst/>
              <a:ahLst/>
              <a:cxnLst/>
              <a:rect l="l" t="t" r="r" b="b"/>
              <a:pathLst>
                <a:path w="21600" h="21600">
                  <a:moveTo>
                    <a:pt x="0" y="0"/>
                  </a:moveTo>
                  <a:lnTo>
                    <a:pt x="21600" y="21600"/>
                  </a:lnTo>
                </a:path>
              </a:pathLst>
            </a:custGeom>
            <a:noFill/>
            <a:ln w="9360">
              <a:solidFill>
                <a:srgbClr val="D8D8D8"/>
              </a:solidFill>
              <a:round/>
            </a:ln>
          </p:spPr>
          <p:style>
            <a:lnRef idx="0">
              <a:scrgbClr r="0" g="0" b="0"/>
            </a:lnRef>
            <a:fillRef idx="0">
              <a:scrgbClr r="0" g="0" b="0"/>
            </a:fillRef>
            <a:effectRef idx="0">
              <a:scrgbClr r="0" g="0" b="0"/>
            </a:effectRef>
            <a:fontRef idx="minor"/>
          </p:style>
        </p:sp>
        <p:sp>
          <p:nvSpPr>
            <p:cNvPr id="14" name="Google Shape;30;p37"/>
            <p:cNvSpPr/>
            <p:nvPr/>
          </p:nvSpPr>
          <p:spPr>
            <a:xfrm>
              <a:off x="9181440" y="-8640"/>
              <a:ext cx="3003480" cy="68626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90C226">
                <a:alpha val="29000"/>
              </a:srgbClr>
            </a:solidFill>
            <a:ln w="0">
              <a:noFill/>
            </a:ln>
          </p:spPr>
          <p:style>
            <a:lnRef idx="0">
              <a:scrgbClr r="0" g="0" b="0"/>
            </a:lnRef>
            <a:fillRef idx="0">
              <a:scrgbClr r="0" g="0" b="0"/>
            </a:fillRef>
            <a:effectRef idx="0">
              <a:scrgbClr r="0" g="0" b="0"/>
            </a:effectRef>
            <a:fontRef idx="minor"/>
          </p:style>
        </p:sp>
        <p:sp>
          <p:nvSpPr>
            <p:cNvPr id="15" name="Google Shape;31;p37"/>
            <p:cNvSpPr/>
            <p:nvPr/>
          </p:nvSpPr>
          <p:spPr>
            <a:xfrm>
              <a:off x="9603360" y="-8640"/>
              <a:ext cx="2584440" cy="68626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90C226">
                <a:alpha val="20000"/>
              </a:srgbClr>
            </a:solidFill>
            <a:ln w="0">
              <a:noFill/>
            </a:ln>
          </p:spPr>
          <p:style>
            <a:lnRef idx="0">
              <a:scrgbClr r="0" g="0" b="0"/>
            </a:lnRef>
            <a:fillRef idx="0">
              <a:scrgbClr r="0" g="0" b="0"/>
            </a:fillRef>
            <a:effectRef idx="0">
              <a:scrgbClr r="0" g="0" b="0"/>
            </a:effectRef>
            <a:fontRef idx="minor"/>
          </p:style>
        </p:sp>
        <p:sp>
          <p:nvSpPr>
            <p:cNvPr id="16" name="Google Shape;32;p37"/>
            <p:cNvSpPr/>
            <p:nvPr/>
          </p:nvSpPr>
          <p:spPr>
            <a:xfrm>
              <a:off x="8932320" y="3048120"/>
              <a:ext cx="3255840" cy="3805920"/>
            </a:xfrm>
            <a:prstGeom prst="triangle">
              <a:avLst>
                <a:gd name="adj" fmla="val 100000"/>
              </a:avLst>
            </a:prstGeom>
            <a:solidFill>
              <a:srgbClr val="54A021">
                <a:alpha val="71000"/>
              </a:srgbClr>
            </a:solidFill>
            <a:ln w="0">
              <a:noFill/>
            </a:ln>
          </p:spPr>
          <p:style>
            <a:lnRef idx="0">
              <a:scrgbClr r="0" g="0" b="0"/>
            </a:lnRef>
            <a:fillRef idx="0">
              <a:scrgbClr r="0" g="0" b="0"/>
            </a:fillRef>
            <a:effectRef idx="0">
              <a:scrgbClr r="0" g="0" b="0"/>
            </a:effectRef>
            <a:fontRef idx="minor"/>
          </p:style>
        </p:sp>
        <p:sp>
          <p:nvSpPr>
            <p:cNvPr id="17" name="Google Shape;33;p37"/>
            <p:cNvSpPr/>
            <p:nvPr/>
          </p:nvSpPr>
          <p:spPr>
            <a:xfrm>
              <a:off x="9334440" y="-8640"/>
              <a:ext cx="2850480" cy="68626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3F7818">
                <a:alpha val="69000"/>
              </a:srgbClr>
            </a:solidFill>
            <a:ln w="0">
              <a:noFill/>
            </a:ln>
          </p:spPr>
          <p:style>
            <a:lnRef idx="0">
              <a:scrgbClr r="0" g="0" b="0"/>
            </a:lnRef>
            <a:fillRef idx="0">
              <a:scrgbClr r="0" g="0" b="0"/>
            </a:fillRef>
            <a:effectRef idx="0">
              <a:scrgbClr r="0" g="0" b="0"/>
            </a:effectRef>
            <a:fontRef idx="minor"/>
          </p:style>
        </p:sp>
        <p:sp>
          <p:nvSpPr>
            <p:cNvPr id="18" name="Google Shape;34;p37"/>
            <p:cNvSpPr/>
            <p:nvPr/>
          </p:nvSpPr>
          <p:spPr>
            <a:xfrm>
              <a:off x="10898640" y="-8640"/>
              <a:ext cx="1286280" cy="68626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BFE471">
                <a:alpha val="69000"/>
              </a:srgbClr>
            </a:solidFill>
            <a:ln w="0">
              <a:noFill/>
            </a:ln>
          </p:spPr>
          <p:style>
            <a:lnRef idx="0">
              <a:scrgbClr r="0" g="0" b="0"/>
            </a:lnRef>
            <a:fillRef idx="0">
              <a:scrgbClr r="0" g="0" b="0"/>
            </a:fillRef>
            <a:effectRef idx="0">
              <a:scrgbClr r="0" g="0" b="0"/>
            </a:effectRef>
            <a:fontRef idx="minor"/>
          </p:style>
        </p:sp>
        <p:sp>
          <p:nvSpPr>
            <p:cNvPr id="19" name="Google Shape;35;p37"/>
            <p:cNvSpPr/>
            <p:nvPr/>
          </p:nvSpPr>
          <p:spPr>
            <a:xfrm>
              <a:off x="10938960" y="-8640"/>
              <a:ext cx="1245960" cy="68626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90C226">
                <a:alpha val="64000"/>
              </a:srgbClr>
            </a:solidFill>
            <a:ln w="0">
              <a:noFill/>
            </a:ln>
          </p:spPr>
          <p:style>
            <a:lnRef idx="0">
              <a:scrgbClr r="0" g="0" b="0"/>
            </a:lnRef>
            <a:fillRef idx="0">
              <a:scrgbClr r="0" g="0" b="0"/>
            </a:fillRef>
            <a:effectRef idx="0">
              <a:scrgbClr r="0" g="0" b="0"/>
            </a:effectRef>
            <a:fontRef idx="minor"/>
          </p:style>
        </p:sp>
        <p:sp>
          <p:nvSpPr>
            <p:cNvPr id="20" name="Google Shape;36;p37"/>
            <p:cNvSpPr/>
            <p:nvPr/>
          </p:nvSpPr>
          <p:spPr>
            <a:xfrm>
              <a:off x="10371600" y="3589920"/>
              <a:ext cx="1813320" cy="3264120"/>
            </a:xfrm>
            <a:prstGeom prst="triangle">
              <a:avLst>
                <a:gd name="adj" fmla="val 100000"/>
              </a:avLst>
            </a:prstGeom>
            <a:solidFill>
              <a:srgbClr val="90C226">
                <a:alpha val="80000"/>
              </a:srgbClr>
            </a:solidFill>
            <a:ln w="0">
              <a:noFill/>
            </a:ln>
          </p:spPr>
          <p:style>
            <a:lnRef idx="0">
              <a:scrgbClr r="0" g="0" b="0"/>
            </a:lnRef>
            <a:fillRef idx="0">
              <a:scrgbClr r="0" g="0" b="0"/>
            </a:fillRef>
            <a:effectRef idx="0">
              <a:scrgbClr r="0" g="0" b="0"/>
            </a:effectRef>
            <a:fontRef idx="minor"/>
          </p:style>
        </p:sp>
        <p:sp>
          <p:nvSpPr>
            <p:cNvPr id="21" name="Google Shape;37;p37"/>
            <p:cNvSpPr/>
            <p:nvPr/>
          </p:nvSpPr>
          <p:spPr>
            <a:xfrm rot="10800000">
              <a:off x="3960" y="3960"/>
              <a:ext cx="838800" cy="5662080"/>
            </a:xfrm>
            <a:prstGeom prst="triangle">
              <a:avLst>
                <a:gd name="adj" fmla="val 100000"/>
              </a:avLst>
            </a:prstGeom>
            <a:solidFill>
              <a:srgbClr val="90C226">
                <a:alpha val="84000"/>
              </a:srgbClr>
            </a:solidFill>
            <a:ln w="0">
              <a:noFill/>
            </a:ln>
          </p:spPr>
          <p:style>
            <a:lnRef idx="0">
              <a:scrgbClr r="0" g="0" b="0"/>
            </a:lnRef>
            <a:fillRef idx="0">
              <a:scrgbClr r="0" g="0" b="0"/>
            </a:fillRef>
            <a:effectRef idx="0">
              <a:scrgbClr r="0" g="0" b="0"/>
            </a:effectRef>
            <a:fontRef idx="minor"/>
          </p:style>
        </p:sp>
      </p:grpSp>
      <p:sp>
        <p:nvSpPr>
          <p:cNvPr id="2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2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FDF8">
                <a:alpha val="14117"/>
              </a:srgbClr>
            </a:gs>
            <a:gs pos="100000">
              <a:srgbClr val="918D81"/>
            </a:gs>
          </a:gsLst>
          <a:path path="circle">
            <a:fillToRect l="50000" t="50000" r="50000" b="50000"/>
          </a:path>
        </a:gradFill>
        <a:effectLst/>
      </p:bgPr>
    </p:bg>
    <p:spTree>
      <p:nvGrpSpPr>
        <p:cNvPr id="1" name=""/>
        <p:cNvGrpSpPr/>
        <p:nvPr/>
      </p:nvGrpSpPr>
      <p:grpSpPr>
        <a:xfrm>
          <a:off x="0" y="0"/>
          <a:ext cx="0" cy="0"/>
          <a:chOff x="0" y="0"/>
          <a:chExt cx="0" cy="0"/>
        </a:xfrm>
      </p:grpSpPr>
      <p:grpSp>
        <p:nvGrpSpPr>
          <p:cNvPr id="60" name="Google Shape;10;p36"/>
          <p:cNvGrpSpPr/>
          <p:nvPr/>
        </p:nvGrpSpPr>
        <p:grpSpPr>
          <a:xfrm>
            <a:off x="0" y="-8640"/>
            <a:ext cx="12188160" cy="6862680"/>
            <a:chOff x="0" y="-8640"/>
            <a:chExt cx="12188160" cy="6862680"/>
          </a:xfrm>
        </p:grpSpPr>
        <p:sp>
          <p:nvSpPr>
            <p:cNvPr id="61" name="Google Shape;11;p36"/>
            <p:cNvSpPr/>
            <p:nvPr/>
          </p:nvSpPr>
          <p:spPr>
            <a:xfrm>
              <a:off x="9371160" y="0"/>
              <a:ext cx="1215360" cy="6854040"/>
            </a:xfrm>
            <a:custGeom>
              <a:avLst/>
              <a:gdLst/>
              <a:ahLst/>
              <a:cxnLst/>
              <a:rect l="l" t="t" r="r" b="b"/>
              <a:pathLst>
                <a:path w="21600" h="21600">
                  <a:moveTo>
                    <a:pt x="0" y="0"/>
                  </a:moveTo>
                  <a:lnTo>
                    <a:pt x="21600" y="21600"/>
                  </a:lnTo>
                </a:path>
              </a:pathLst>
            </a:custGeom>
            <a:noFill/>
            <a:ln w="9360">
              <a:solidFill>
                <a:srgbClr val="BFBFBF"/>
              </a:solidFill>
              <a:round/>
            </a:ln>
          </p:spPr>
          <p:style>
            <a:lnRef idx="0">
              <a:scrgbClr r="0" g="0" b="0"/>
            </a:lnRef>
            <a:fillRef idx="0">
              <a:scrgbClr r="0" g="0" b="0"/>
            </a:fillRef>
            <a:effectRef idx="0">
              <a:scrgbClr r="0" g="0" b="0"/>
            </a:effectRef>
            <a:fontRef idx="minor"/>
          </p:style>
        </p:sp>
        <p:sp>
          <p:nvSpPr>
            <p:cNvPr id="62" name="Google Shape;12;p36"/>
            <p:cNvSpPr/>
            <p:nvPr/>
          </p:nvSpPr>
          <p:spPr>
            <a:xfrm flipH="1">
              <a:off x="7421040" y="3681360"/>
              <a:ext cx="4759560" cy="3172680"/>
            </a:xfrm>
            <a:custGeom>
              <a:avLst/>
              <a:gdLst/>
              <a:ahLst/>
              <a:cxnLst/>
              <a:rect l="l" t="t" r="r" b="b"/>
              <a:pathLst>
                <a:path w="21600" h="21600">
                  <a:moveTo>
                    <a:pt x="0" y="0"/>
                  </a:moveTo>
                  <a:lnTo>
                    <a:pt x="21600" y="21600"/>
                  </a:lnTo>
                </a:path>
              </a:pathLst>
            </a:custGeom>
            <a:noFill/>
            <a:ln w="9360">
              <a:solidFill>
                <a:srgbClr val="D8D8D8"/>
              </a:solidFill>
              <a:round/>
            </a:ln>
          </p:spPr>
          <p:style>
            <a:lnRef idx="0">
              <a:scrgbClr r="0" g="0" b="0"/>
            </a:lnRef>
            <a:fillRef idx="0">
              <a:scrgbClr r="0" g="0" b="0"/>
            </a:fillRef>
            <a:effectRef idx="0">
              <a:scrgbClr r="0" g="0" b="0"/>
            </a:effectRef>
            <a:fontRef idx="minor"/>
          </p:style>
        </p:sp>
        <p:sp>
          <p:nvSpPr>
            <p:cNvPr id="63" name="Google Shape;13;p36"/>
            <p:cNvSpPr/>
            <p:nvPr/>
          </p:nvSpPr>
          <p:spPr>
            <a:xfrm>
              <a:off x="9181440" y="-8640"/>
              <a:ext cx="3003480" cy="68626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90C226">
                <a:alpha val="29000"/>
              </a:srgbClr>
            </a:solidFill>
            <a:ln w="0">
              <a:noFill/>
            </a:ln>
          </p:spPr>
          <p:style>
            <a:lnRef idx="0">
              <a:scrgbClr r="0" g="0" b="0"/>
            </a:lnRef>
            <a:fillRef idx="0">
              <a:scrgbClr r="0" g="0" b="0"/>
            </a:fillRef>
            <a:effectRef idx="0">
              <a:scrgbClr r="0" g="0" b="0"/>
            </a:effectRef>
            <a:fontRef idx="minor"/>
          </p:style>
        </p:sp>
        <p:sp>
          <p:nvSpPr>
            <p:cNvPr id="64" name="Google Shape;14;p36"/>
            <p:cNvSpPr/>
            <p:nvPr/>
          </p:nvSpPr>
          <p:spPr>
            <a:xfrm>
              <a:off x="9603360" y="-8640"/>
              <a:ext cx="2584440" cy="68626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90C226">
                <a:alpha val="20000"/>
              </a:srgbClr>
            </a:solidFill>
            <a:ln w="0">
              <a:noFill/>
            </a:ln>
          </p:spPr>
          <p:style>
            <a:lnRef idx="0">
              <a:scrgbClr r="0" g="0" b="0"/>
            </a:lnRef>
            <a:fillRef idx="0">
              <a:scrgbClr r="0" g="0" b="0"/>
            </a:fillRef>
            <a:effectRef idx="0">
              <a:scrgbClr r="0" g="0" b="0"/>
            </a:effectRef>
            <a:fontRef idx="minor"/>
          </p:style>
        </p:sp>
        <p:sp>
          <p:nvSpPr>
            <p:cNvPr id="65" name="Google Shape;15;p36"/>
            <p:cNvSpPr/>
            <p:nvPr/>
          </p:nvSpPr>
          <p:spPr>
            <a:xfrm>
              <a:off x="8932320" y="3048120"/>
              <a:ext cx="3255840" cy="3805920"/>
            </a:xfrm>
            <a:prstGeom prst="triangle">
              <a:avLst>
                <a:gd name="adj" fmla="val 100000"/>
              </a:avLst>
            </a:prstGeom>
            <a:solidFill>
              <a:srgbClr val="54A021">
                <a:alpha val="71000"/>
              </a:srgbClr>
            </a:solidFill>
            <a:ln w="0">
              <a:noFill/>
            </a:ln>
          </p:spPr>
          <p:style>
            <a:lnRef idx="0">
              <a:scrgbClr r="0" g="0" b="0"/>
            </a:lnRef>
            <a:fillRef idx="0">
              <a:scrgbClr r="0" g="0" b="0"/>
            </a:fillRef>
            <a:effectRef idx="0">
              <a:scrgbClr r="0" g="0" b="0"/>
            </a:effectRef>
            <a:fontRef idx="minor"/>
          </p:style>
        </p:sp>
        <p:sp>
          <p:nvSpPr>
            <p:cNvPr id="66" name="Google Shape;16;p36"/>
            <p:cNvSpPr/>
            <p:nvPr/>
          </p:nvSpPr>
          <p:spPr>
            <a:xfrm>
              <a:off x="9334440" y="-8640"/>
              <a:ext cx="2850480" cy="68626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3F7818">
                <a:alpha val="69000"/>
              </a:srgbClr>
            </a:solidFill>
            <a:ln w="0">
              <a:noFill/>
            </a:ln>
          </p:spPr>
          <p:style>
            <a:lnRef idx="0">
              <a:scrgbClr r="0" g="0" b="0"/>
            </a:lnRef>
            <a:fillRef idx="0">
              <a:scrgbClr r="0" g="0" b="0"/>
            </a:fillRef>
            <a:effectRef idx="0">
              <a:scrgbClr r="0" g="0" b="0"/>
            </a:effectRef>
            <a:fontRef idx="minor"/>
          </p:style>
        </p:sp>
        <p:sp>
          <p:nvSpPr>
            <p:cNvPr id="67" name="Google Shape;17;p36"/>
            <p:cNvSpPr/>
            <p:nvPr/>
          </p:nvSpPr>
          <p:spPr>
            <a:xfrm>
              <a:off x="10898640" y="-8640"/>
              <a:ext cx="1286280" cy="68626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BFE471">
                <a:alpha val="69000"/>
              </a:srgbClr>
            </a:solidFill>
            <a:ln w="0">
              <a:noFill/>
            </a:ln>
          </p:spPr>
          <p:style>
            <a:lnRef idx="0">
              <a:scrgbClr r="0" g="0" b="0"/>
            </a:lnRef>
            <a:fillRef idx="0">
              <a:scrgbClr r="0" g="0" b="0"/>
            </a:fillRef>
            <a:effectRef idx="0">
              <a:scrgbClr r="0" g="0" b="0"/>
            </a:effectRef>
            <a:fontRef idx="minor"/>
          </p:style>
        </p:sp>
        <p:sp>
          <p:nvSpPr>
            <p:cNvPr id="68" name="Google Shape;18;p36"/>
            <p:cNvSpPr/>
            <p:nvPr/>
          </p:nvSpPr>
          <p:spPr>
            <a:xfrm>
              <a:off x="10938960" y="-8640"/>
              <a:ext cx="1245960" cy="68626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90C226">
                <a:alpha val="64000"/>
              </a:srgbClr>
            </a:solidFill>
            <a:ln w="0">
              <a:noFill/>
            </a:ln>
          </p:spPr>
          <p:style>
            <a:lnRef idx="0">
              <a:scrgbClr r="0" g="0" b="0"/>
            </a:lnRef>
            <a:fillRef idx="0">
              <a:scrgbClr r="0" g="0" b="0"/>
            </a:fillRef>
            <a:effectRef idx="0">
              <a:scrgbClr r="0" g="0" b="0"/>
            </a:effectRef>
            <a:fontRef idx="minor"/>
          </p:style>
        </p:sp>
        <p:sp>
          <p:nvSpPr>
            <p:cNvPr id="69" name="Google Shape;19;p36"/>
            <p:cNvSpPr/>
            <p:nvPr/>
          </p:nvSpPr>
          <p:spPr>
            <a:xfrm>
              <a:off x="10371600" y="3589920"/>
              <a:ext cx="1813320" cy="3264120"/>
            </a:xfrm>
            <a:prstGeom prst="triangle">
              <a:avLst>
                <a:gd name="adj" fmla="val 100000"/>
              </a:avLst>
            </a:prstGeom>
            <a:solidFill>
              <a:srgbClr val="90C226">
                <a:alpha val="80000"/>
              </a:srgbClr>
            </a:solidFill>
            <a:ln w="0">
              <a:noFill/>
            </a:ln>
          </p:spPr>
          <p:style>
            <a:lnRef idx="0">
              <a:scrgbClr r="0" g="0" b="0"/>
            </a:lnRef>
            <a:fillRef idx="0">
              <a:scrgbClr r="0" g="0" b="0"/>
            </a:fillRef>
            <a:effectRef idx="0">
              <a:scrgbClr r="0" g="0" b="0"/>
            </a:effectRef>
            <a:fontRef idx="minor"/>
          </p:style>
        </p:sp>
        <p:sp>
          <p:nvSpPr>
            <p:cNvPr id="70" name="Google Shape;20;p36"/>
            <p:cNvSpPr/>
            <p:nvPr/>
          </p:nvSpPr>
          <p:spPr>
            <a:xfrm>
              <a:off x="0" y="4013280"/>
              <a:ext cx="444600" cy="2840760"/>
            </a:xfrm>
            <a:prstGeom prst="triangle">
              <a:avLst>
                <a:gd name="adj" fmla="val 0"/>
              </a:avLst>
            </a:prstGeom>
            <a:solidFill>
              <a:srgbClr val="90C226">
                <a:alpha val="84000"/>
              </a:srgbClr>
            </a:solidFill>
            <a:ln w="0">
              <a:noFill/>
            </a:ln>
          </p:spPr>
          <p:style>
            <a:lnRef idx="0">
              <a:scrgbClr r="0" g="0" b="0"/>
            </a:lnRef>
            <a:fillRef idx="0">
              <a:scrgbClr r="0" g="0" b="0"/>
            </a:fillRef>
            <a:effectRef idx="0">
              <a:scrgbClr r="0" g="0" b="0"/>
            </a:effectRef>
            <a:fontRef idx="minor"/>
          </p:style>
        </p:sp>
      </p:grpSp>
      <p:grpSp>
        <p:nvGrpSpPr>
          <p:cNvPr id="71" name="Google Shape;27;p37"/>
          <p:cNvGrpSpPr/>
          <p:nvPr/>
        </p:nvGrpSpPr>
        <p:grpSpPr>
          <a:xfrm>
            <a:off x="3960" y="-8640"/>
            <a:ext cx="12184200" cy="6862680"/>
            <a:chOff x="3960" y="-8640"/>
            <a:chExt cx="12184200" cy="6862680"/>
          </a:xfrm>
        </p:grpSpPr>
        <p:sp>
          <p:nvSpPr>
            <p:cNvPr id="72" name="Google Shape;28;p37"/>
            <p:cNvSpPr/>
            <p:nvPr/>
          </p:nvSpPr>
          <p:spPr>
            <a:xfrm>
              <a:off x="9371160" y="0"/>
              <a:ext cx="1215360" cy="6854040"/>
            </a:xfrm>
            <a:custGeom>
              <a:avLst/>
              <a:gdLst/>
              <a:ahLst/>
              <a:cxnLst/>
              <a:rect l="l" t="t" r="r" b="b"/>
              <a:pathLst>
                <a:path w="21600" h="21600">
                  <a:moveTo>
                    <a:pt x="0" y="0"/>
                  </a:moveTo>
                  <a:lnTo>
                    <a:pt x="21600" y="21600"/>
                  </a:lnTo>
                </a:path>
              </a:pathLst>
            </a:custGeom>
            <a:noFill/>
            <a:ln w="9360">
              <a:solidFill>
                <a:srgbClr val="BFBFBF"/>
              </a:solidFill>
              <a:round/>
            </a:ln>
          </p:spPr>
          <p:style>
            <a:lnRef idx="0">
              <a:scrgbClr r="0" g="0" b="0"/>
            </a:lnRef>
            <a:fillRef idx="0">
              <a:scrgbClr r="0" g="0" b="0"/>
            </a:fillRef>
            <a:effectRef idx="0">
              <a:scrgbClr r="0" g="0" b="0"/>
            </a:effectRef>
            <a:fontRef idx="minor"/>
          </p:style>
        </p:sp>
        <p:sp>
          <p:nvSpPr>
            <p:cNvPr id="73" name="Google Shape;29;p37"/>
            <p:cNvSpPr/>
            <p:nvPr/>
          </p:nvSpPr>
          <p:spPr>
            <a:xfrm flipH="1">
              <a:off x="7421040" y="3681360"/>
              <a:ext cx="4759560" cy="3172680"/>
            </a:xfrm>
            <a:custGeom>
              <a:avLst/>
              <a:gdLst/>
              <a:ahLst/>
              <a:cxnLst/>
              <a:rect l="l" t="t" r="r" b="b"/>
              <a:pathLst>
                <a:path w="21600" h="21600">
                  <a:moveTo>
                    <a:pt x="0" y="0"/>
                  </a:moveTo>
                  <a:lnTo>
                    <a:pt x="21600" y="21600"/>
                  </a:lnTo>
                </a:path>
              </a:pathLst>
            </a:custGeom>
            <a:noFill/>
            <a:ln w="9360">
              <a:solidFill>
                <a:srgbClr val="D8D8D8"/>
              </a:solidFill>
              <a:round/>
            </a:ln>
          </p:spPr>
          <p:style>
            <a:lnRef idx="0">
              <a:scrgbClr r="0" g="0" b="0"/>
            </a:lnRef>
            <a:fillRef idx="0">
              <a:scrgbClr r="0" g="0" b="0"/>
            </a:fillRef>
            <a:effectRef idx="0">
              <a:scrgbClr r="0" g="0" b="0"/>
            </a:effectRef>
            <a:fontRef idx="minor"/>
          </p:style>
        </p:sp>
        <p:sp>
          <p:nvSpPr>
            <p:cNvPr id="74" name="Google Shape;30;p37"/>
            <p:cNvSpPr/>
            <p:nvPr/>
          </p:nvSpPr>
          <p:spPr>
            <a:xfrm>
              <a:off x="9181440" y="-8640"/>
              <a:ext cx="3003480" cy="68626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90C226">
                <a:alpha val="29000"/>
              </a:srgbClr>
            </a:solidFill>
            <a:ln w="0">
              <a:noFill/>
            </a:ln>
          </p:spPr>
          <p:style>
            <a:lnRef idx="0">
              <a:scrgbClr r="0" g="0" b="0"/>
            </a:lnRef>
            <a:fillRef idx="0">
              <a:scrgbClr r="0" g="0" b="0"/>
            </a:fillRef>
            <a:effectRef idx="0">
              <a:scrgbClr r="0" g="0" b="0"/>
            </a:effectRef>
            <a:fontRef idx="minor"/>
          </p:style>
        </p:sp>
        <p:sp>
          <p:nvSpPr>
            <p:cNvPr id="75" name="Google Shape;31;p37"/>
            <p:cNvSpPr/>
            <p:nvPr/>
          </p:nvSpPr>
          <p:spPr>
            <a:xfrm>
              <a:off x="9603360" y="-8640"/>
              <a:ext cx="2584440" cy="68626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90C226">
                <a:alpha val="20000"/>
              </a:srgbClr>
            </a:solidFill>
            <a:ln w="0">
              <a:noFill/>
            </a:ln>
          </p:spPr>
          <p:style>
            <a:lnRef idx="0">
              <a:scrgbClr r="0" g="0" b="0"/>
            </a:lnRef>
            <a:fillRef idx="0">
              <a:scrgbClr r="0" g="0" b="0"/>
            </a:fillRef>
            <a:effectRef idx="0">
              <a:scrgbClr r="0" g="0" b="0"/>
            </a:effectRef>
            <a:fontRef idx="minor"/>
          </p:style>
        </p:sp>
        <p:sp>
          <p:nvSpPr>
            <p:cNvPr id="76" name="Google Shape;32;p37"/>
            <p:cNvSpPr/>
            <p:nvPr/>
          </p:nvSpPr>
          <p:spPr>
            <a:xfrm>
              <a:off x="8932320" y="3048120"/>
              <a:ext cx="3255840" cy="3805920"/>
            </a:xfrm>
            <a:prstGeom prst="triangle">
              <a:avLst>
                <a:gd name="adj" fmla="val 100000"/>
              </a:avLst>
            </a:prstGeom>
            <a:solidFill>
              <a:srgbClr val="54A021">
                <a:alpha val="71000"/>
              </a:srgbClr>
            </a:solidFill>
            <a:ln w="0">
              <a:noFill/>
            </a:ln>
          </p:spPr>
          <p:style>
            <a:lnRef idx="0">
              <a:scrgbClr r="0" g="0" b="0"/>
            </a:lnRef>
            <a:fillRef idx="0">
              <a:scrgbClr r="0" g="0" b="0"/>
            </a:fillRef>
            <a:effectRef idx="0">
              <a:scrgbClr r="0" g="0" b="0"/>
            </a:effectRef>
            <a:fontRef idx="minor"/>
          </p:style>
        </p:sp>
        <p:sp>
          <p:nvSpPr>
            <p:cNvPr id="77" name="Google Shape;33;p37"/>
            <p:cNvSpPr/>
            <p:nvPr/>
          </p:nvSpPr>
          <p:spPr>
            <a:xfrm>
              <a:off x="9334440" y="-8640"/>
              <a:ext cx="2850480" cy="68626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3F7818">
                <a:alpha val="69000"/>
              </a:srgbClr>
            </a:solidFill>
            <a:ln w="0">
              <a:noFill/>
            </a:ln>
          </p:spPr>
          <p:style>
            <a:lnRef idx="0">
              <a:scrgbClr r="0" g="0" b="0"/>
            </a:lnRef>
            <a:fillRef idx="0">
              <a:scrgbClr r="0" g="0" b="0"/>
            </a:fillRef>
            <a:effectRef idx="0">
              <a:scrgbClr r="0" g="0" b="0"/>
            </a:effectRef>
            <a:fontRef idx="minor"/>
          </p:style>
        </p:sp>
        <p:sp>
          <p:nvSpPr>
            <p:cNvPr id="78" name="Google Shape;34;p37"/>
            <p:cNvSpPr/>
            <p:nvPr/>
          </p:nvSpPr>
          <p:spPr>
            <a:xfrm>
              <a:off x="10898640" y="-8640"/>
              <a:ext cx="1286280" cy="68626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BFE471">
                <a:alpha val="69000"/>
              </a:srgbClr>
            </a:solidFill>
            <a:ln w="0">
              <a:noFill/>
            </a:ln>
          </p:spPr>
          <p:style>
            <a:lnRef idx="0">
              <a:scrgbClr r="0" g="0" b="0"/>
            </a:lnRef>
            <a:fillRef idx="0">
              <a:scrgbClr r="0" g="0" b="0"/>
            </a:fillRef>
            <a:effectRef idx="0">
              <a:scrgbClr r="0" g="0" b="0"/>
            </a:effectRef>
            <a:fontRef idx="minor"/>
          </p:style>
        </p:sp>
        <p:sp>
          <p:nvSpPr>
            <p:cNvPr id="79" name="Google Shape;35;p37"/>
            <p:cNvSpPr/>
            <p:nvPr/>
          </p:nvSpPr>
          <p:spPr>
            <a:xfrm>
              <a:off x="10938960" y="-8640"/>
              <a:ext cx="1245960" cy="68626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90C226">
                <a:alpha val="64000"/>
              </a:srgbClr>
            </a:solidFill>
            <a:ln w="0">
              <a:noFill/>
            </a:ln>
          </p:spPr>
          <p:style>
            <a:lnRef idx="0">
              <a:scrgbClr r="0" g="0" b="0"/>
            </a:lnRef>
            <a:fillRef idx="0">
              <a:scrgbClr r="0" g="0" b="0"/>
            </a:fillRef>
            <a:effectRef idx="0">
              <a:scrgbClr r="0" g="0" b="0"/>
            </a:effectRef>
            <a:fontRef idx="minor"/>
          </p:style>
        </p:sp>
        <p:sp>
          <p:nvSpPr>
            <p:cNvPr id="80" name="Google Shape;36;p37"/>
            <p:cNvSpPr/>
            <p:nvPr/>
          </p:nvSpPr>
          <p:spPr>
            <a:xfrm>
              <a:off x="10371600" y="3589920"/>
              <a:ext cx="1813320" cy="3264120"/>
            </a:xfrm>
            <a:prstGeom prst="triangle">
              <a:avLst>
                <a:gd name="adj" fmla="val 100000"/>
              </a:avLst>
            </a:prstGeom>
            <a:solidFill>
              <a:srgbClr val="90C226">
                <a:alpha val="80000"/>
              </a:srgbClr>
            </a:solidFill>
            <a:ln w="0">
              <a:noFill/>
            </a:ln>
          </p:spPr>
          <p:style>
            <a:lnRef idx="0">
              <a:scrgbClr r="0" g="0" b="0"/>
            </a:lnRef>
            <a:fillRef idx="0">
              <a:scrgbClr r="0" g="0" b="0"/>
            </a:fillRef>
            <a:effectRef idx="0">
              <a:scrgbClr r="0" g="0" b="0"/>
            </a:effectRef>
            <a:fontRef idx="minor"/>
          </p:style>
        </p:sp>
        <p:sp>
          <p:nvSpPr>
            <p:cNvPr id="81" name="Google Shape;37;p37"/>
            <p:cNvSpPr/>
            <p:nvPr/>
          </p:nvSpPr>
          <p:spPr>
            <a:xfrm rot="10800000">
              <a:off x="3960" y="3960"/>
              <a:ext cx="838800" cy="5662080"/>
            </a:xfrm>
            <a:prstGeom prst="triangle">
              <a:avLst>
                <a:gd name="adj" fmla="val 100000"/>
              </a:avLst>
            </a:prstGeom>
            <a:solidFill>
              <a:srgbClr val="90C226">
                <a:alpha val="84000"/>
              </a:srgbClr>
            </a:solidFill>
            <a:ln w="0">
              <a:noFill/>
            </a:ln>
          </p:spPr>
          <p:style>
            <a:lnRef idx="0">
              <a:scrgbClr r="0" g="0" b="0"/>
            </a:lnRef>
            <a:fillRef idx="0">
              <a:scrgbClr r="0" g="0" b="0"/>
            </a:fillRef>
            <a:effectRef idx="0">
              <a:scrgbClr r="0" g="0" b="0"/>
            </a:effectRef>
            <a:fontRef idx="minor"/>
          </p:style>
        </p:sp>
      </p:grpSp>
      <p:sp>
        <p:nvSpPr>
          <p:cNvPr id="8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8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FDF8">
                <a:alpha val="14117"/>
              </a:srgbClr>
            </a:gs>
            <a:gs pos="100000">
              <a:srgbClr val="918D81"/>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20" name="Google Shape;10;p36"/>
          <p:cNvGrpSpPr/>
          <p:nvPr/>
        </p:nvGrpSpPr>
        <p:grpSpPr>
          <a:xfrm>
            <a:off x="0" y="-8640"/>
            <a:ext cx="12188160" cy="6862680"/>
            <a:chOff x="0" y="-8640"/>
            <a:chExt cx="12188160" cy="6862680"/>
          </a:xfrm>
        </p:grpSpPr>
        <p:sp>
          <p:nvSpPr>
            <p:cNvPr id="121" name="Google Shape;11;p36"/>
            <p:cNvSpPr/>
            <p:nvPr/>
          </p:nvSpPr>
          <p:spPr>
            <a:xfrm>
              <a:off x="9371160" y="0"/>
              <a:ext cx="1215360" cy="6854040"/>
            </a:xfrm>
            <a:custGeom>
              <a:avLst/>
              <a:gdLst/>
              <a:ahLst/>
              <a:cxnLst/>
              <a:rect l="l" t="t" r="r" b="b"/>
              <a:pathLst>
                <a:path w="21600" h="21600">
                  <a:moveTo>
                    <a:pt x="0" y="0"/>
                  </a:moveTo>
                  <a:lnTo>
                    <a:pt x="21600" y="21600"/>
                  </a:lnTo>
                </a:path>
              </a:pathLst>
            </a:custGeom>
            <a:noFill/>
            <a:ln w="9360">
              <a:solidFill>
                <a:srgbClr val="BFBFBF"/>
              </a:solidFill>
              <a:round/>
            </a:ln>
          </p:spPr>
          <p:style>
            <a:lnRef idx="0">
              <a:scrgbClr r="0" g="0" b="0"/>
            </a:lnRef>
            <a:fillRef idx="0">
              <a:scrgbClr r="0" g="0" b="0"/>
            </a:fillRef>
            <a:effectRef idx="0">
              <a:scrgbClr r="0" g="0" b="0"/>
            </a:effectRef>
            <a:fontRef idx="minor"/>
          </p:style>
        </p:sp>
        <p:sp>
          <p:nvSpPr>
            <p:cNvPr id="122" name="Google Shape;12;p36"/>
            <p:cNvSpPr/>
            <p:nvPr/>
          </p:nvSpPr>
          <p:spPr>
            <a:xfrm flipH="1">
              <a:off x="7421040" y="3681360"/>
              <a:ext cx="4759560" cy="3172680"/>
            </a:xfrm>
            <a:custGeom>
              <a:avLst/>
              <a:gdLst/>
              <a:ahLst/>
              <a:cxnLst/>
              <a:rect l="l" t="t" r="r" b="b"/>
              <a:pathLst>
                <a:path w="21600" h="21600">
                  <a:moveTo>
                    <a:pt x="0" y="0"/>
                  </a:moveTo>
                  <a:lnTo>
                    <a:pt x="21600" y="21600"/>
                  </a:lnTo>
                </a:path>
              </a:pathLst>
            </a:custGeom>
            <a:noFill/>
            <a:ln w="9360">
              <a:solidFill>
                <a:srgbClr val="D8D8D8"/>
              </a:solidFill>
              <a:round/>
            </a:ln>
          </p:spPr>
          <p:style>
            <a:lnRef idx="0">
              <a:scrgbClr r="0" g="0" b="0"/>
            </a:lnRef>
            <a:fillRef idx="0">
              <a:scrgbClr r="0" g="0" b="0"/>
            </a:fillRef>
            <a:effectRef idx="0">
              <a:scrgbClr r="0" g="0" b="0"/>
            </a:effectRef>
            <a:fontRef idx="minor"/>
          </p:style>
        </p:sp>
        <p:sp>
          <p:nvSpPr>
            <p:cNvPr id="123" name="Google Shape;13;p36"/>
            <p:cNvSpPr/>
            <p:nvPr/>
          </p:nvSpPr>
          <p:spPr>
            <a:xfrm>
              <a:off x="9181440" y="-8640"/>
              <a:ext cx="3003480" cy="68626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90C226">
                <a:alpha val="29000"/>
              </a:srgbClr>
            </a:solidFill>
            <a:ln w="0">
              <a:noFill/>
            </a:ln>
          </p:spPr>
          <p:style>
            <a:lnRef idx="0">
              <a:scrgbClr r="0" g="0" b="0"/>
            </a:lnRef>
            <a:fillRef idx="0">
              <a:scrgbClr r="0" g="0" b="0"/>
            </a:fillRef>
            <a:effectRef idx="0">
              <a:scrgbClr r="0" g="0" b="0"/>
            </a:effectRef>
            <a:fontRef idx="minor"/>
          </p:style>
        </p:sp>
        <p:sp>
          <p:nvSpPr>
            <p:cNvPr id="124" name="Google Shape;14;p36"/>
            <p:cNvSpPr/>
            <p:nvPr/>
          </p:nvSpPr>
          <p:spPr>
            <a:xfrm>
              <a:off x="9603360" y="-8640"/>
              <a:ext cx="2584440" cy="68626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90C226">
                <a:alpha val="20000"/>
              </a:srgbClr>
            </a:solidFill>
            <a:ln w="0">
              <a:noFill/>
            </a:ln>
          </p:spPr>
          <p:style>
            <a:lnRef idx="0">
              <a:scrgbClr r="0" g="0" b="0"/>
            </a:lnRef>
            <a:fillRef idx="0">
              <a:scrgbClr r="0" g="0" b="0"/>
            </a:fillRef>
            <a:effectRef idx="0">
              <a:scrgbClr r="0" g="0" b="0"/>
            </a:effectRef>
            <a:fontRef idx="minor"/>
          </p:style>
        </p:sp>
        <p:sp>
          <p:nvSpPr>
            <p:cNvPr id="125" name="Google Shape;15;p36"/>
            <p:cNvSpPr/>
            <p:nvPr/>
          </p:nvSpPr>
          <p:spPr>
            <a:xfrm>
              <a:off x="8932320" y="3048120"/>
              <a:ext cx="3255840" cy="3805920"/>
            </a:xfrm>
            <a:prstGeom prst="triangle">
              <a:avLst>
                <a:gd name="adj" fmla="val 100000"/>
              </a:avLst>
            </a:prstGeom>
            <a:solidFill>
              <a:srgbClr val="54A021">
                <a:alpha val="71000"/>
              </a:srgbClr>
            </a:solidFill>
            <a:ln w="0">
              <a:noFill/>
            </a:ln>
          </p:spPr>
          <p:style>
            <a:lnRef idx="0">
              <a:scrgbClr r="0" g="0" b="0"/>
            </a:lnRef>
            <a:fillRef idx="0">
              <a:scrgbClr r="0" g="0" b="0"/>
            </a:fillRef>
            <a:effectRef idx="0">
              <a:scrgbClr r="0" g="0" b="0"/>
            </a:effectRef>
            <a:fontRef idx="minor"/>
          </p:style>
        </p:sp>
        <p:sp>
          <p:nvSpPr>
            <p:cNvPr id="126" name="Google Shape;16;p36"/>
            <p:cNvSpPr/>
            <p:nvPr/>
          </p:nvSpPr>
          <p:spPr>
            <a:xfrm>
              <a:off x="9334440" y="-8640"/>
              <a:ext cx="2850480" cy="68626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3F7818">
                <a:alpha val="69000"/>
              </a:srgbClr>
            </a:solidFill>
            <a:ln w="0">
              <a:noFill/>
            </a:ln>
          </p:spPr>
          <p:style>
            <a:lnRef idx="0">
              <a:scrgbClr r="0" g="0" b="0"/>
            </a:lnRef>
            <a:fillRef idx="0">
              <a:scrgbClr r="0" g="0" b="0"/>
            </a:fillRef>
            <a:effectRef idx="0">
              <a:scrgbClr r="0" g="0" b="0"/>
            </a:effectRef>
            <a:fontRef idx="minor"/>
          </p:style>
        </p:sp>
        <p:sp>
          <p:nvSpPr>
            <p:cNvPr id="127" name="Google Shape;17;p36"/>
            <p:cNvSpPr/>
            <p:nvPr/>
          </p:nvSpPr>
          <p:spPr>
            <a:xfrm>
              <a:off x="10898640" y="-8640"/>
              <a:ext cx="1286280" cy="68626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BFE471">
                <a:alpha val="69000"/>
              </a:srgbClr>
            </a:solidFill>
            <a:ln w="0">
              <a:noFill/>
            </a:ln>
          </p:spPr>
          <p:style>
            <a:lnRef idx="0">
              <a:scrgbClr r="0" g="0" b="0"/>
            </a:lnRef>
            <a:fillRef idx="0">
              <a:scrgbClr r="0" g="0" b="0"/>
            </a:fillRef>
            <a:effectRef idx="0">
              <a:scrgbClr r="0" g="0" b="0"/>
            </a:effectRef>
            <a:fontRef idx="minor"/>
          </p:style>
        </p:sp>
        <p:sp>
          <p:nvSpPr>
            <p:cNvPr id="128" name="Google Shape;18;p36"/>
            <p:cNvSpPr/>
            <p:nvPr/>
          </p:nvSpPr>
          <p:spPr>
            <a:xfrm>
              <a:off x="10938960" y="-8640"/>
              <a:ext cx="1245960" cy="68626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90C226">
                <a:alpha val="64000"/>
              </a:srgbClr>
            </a:solidFill>
            <a:ln w="0">
              <a:noFill/>
            </a:ln>
          </p:spPr>
          <p:style>
            <a:lnRef idx="0">
              <a:scrgbClr r="0" g="0" b="0"/>
            </a:lnRef>
            <a:fillRef idx="0">
              <a:scrgbClr r="0" g="0" b="0"/>
            </a:fillRef>
            <a:effectRef idx="0">
              <a:scrgbClr r="0" g="0" b="0"/>
            </a:effectRef>
            <a:fontRef idx="minor"/>
          </p:style>
        </p:sp>
        <p:sp>
          <p:nvSpPr>
            <p:cNvPr id="129" name="Google Shape;19;p36"/>
            <p:cNvSpPr/>
            <p:nvPr/>
          </p:nvSpPr>
          <p:spPr>
            <a:xfrm>
              <a:off x="10371600" y="3589920"/>
              <a:ext cx="1813320" cy="3264120"/>
            </a:xfrm>
            <a:prstGeom prst="triangle">
              <a:avLst>
                <a:gd name="adj" fmla="val 100000"/>
              </a:avLst>
            </a:prstGeom>
            <a:solidFill>
              <a:srgbClr val="90C226">
                <a:alpha val="80000"/>
              </a:srgbClr>
            </a:solidFill>
            <a:ln w="0">
              <a:noFill/>
            </a:ln>
          </p:spPr>
          <p:style>
            <a:lnRef idx="0">
              <a:scrgbClr r="0" g="0" b="0"/>
            </a:lnRef>
            <a:fillRef idx="0">
              <a:scrgbClr r="0" g="0" b="0"/>
            </a:fillRef>
            <a:effectRef idx="0">
              <a:scrgbClr r="0" g="0" b="0"/>
            </a:effectRef>
            <a:fontRef idx="minor"/>
          </p:style>
        </p:sp>
        <p:sp>
          <p:nvSpPr>
            <p:cNvPr id="130" name="Google Shape;20;p36"/>
            <p:cNvSpPr/>
            <p:nvPr/>
          </p:nvSpPr>
          <p:spPr>
            <a:xfrm>
              <a:off x="0" y="4013280"/>
              <a:ext cx="444600" cy="2840760"/>
            </a:xfrm>
            <a:prstGeom prst="triangle">
              <a:avLst>
                <a:gd name="adj" fmla="val 0"/>
              </a:avLst>
            </a:prstGeom>
            <a:solidFill>
              <a:srgbClr val="90C226">
                <a:alpha val="84000"/>
              </a:srgbClr>
            </a:solidFill>
            <a:ln w="0">
              <a:noFill/>
            </a:ln>
          </p:spPr>
          <p:style>
            <a:lnRef idx="0">
              <a:scrgbClr r="0" g="0" b="0"/>
            </a:lnRef>
            <a:fillRef idx="0">
              <a:scrgbClr r="0" g="0" b="0"/>
            </a:fillRef>
            <a:effectRef idx="0">
              <a:scrgbClr r="0" g="0" b="0"/>
            </a:effectRef>
            <a:fontRef idx="minor"/>
          </p:style>
        </p:sp>
      </p:grpSp>
      <p:sp>
        <p:nvSpPr>
          <p:cNvPr id="131"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132"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EFDF8">
                <a:alpha val="14117"/>
              </a:srgbClr>
            </a:gs>
            <a:gs pos="100000">
              <a:srgbClr val="918D81"/>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69" name="Google Shape;10;p36"/>
          <p:cNvGrpSpPr/>
          <p:nvPr/>
        </p:nvGrpSpPr>
        <p:grpSpPr>
          <a:xfrm>
            <a:off x="0" y="-8640"/>
            <a:ext cx="12188160" cy="6862680"/>
            <a:chOff x="0" y="-8640"/>
            <a:chExt cx="12188160" cy="6862680"/>
          </a:xfrm>
        </p:grpSpPr>
        <p:sp>
          <p:nvSpPr>
            <p:cNvPr id="170" name="Google Shape;11;p36"/>
            <p:cNvSpPr/>
            <p:nvPr/>
          </p:nvSpPr>
          <p:spPr>
            <a:xfrm>
              <a:off x="9371160" y="0"/>
              <a:ext cx="1215360" cy="6854040"/>
            </a:xfrm>
            <a:custGeom>
              <a:avLst/>
              <a:gdLst/>
              <a:ahLst/>
              <a:cxnLst/>
              <a:rect l="l" t="t" r="r" b="b"/>
              <a:pathLst>
                <a:path w="21600" h="21600">
                  <a:moveTo>
                    <a:pt x="0" y="0"/>
                  </a:moveTo>
                  <a:lnTo>
                    <a:pt x="21600" y="21600"/>
                  </a:lnTo>
                </a:path>
              </a:pathLst>
            </a:custGeom>
            <a:noFill/>
            <a:ln w="9360">
              <a:solidFill>
                <a:srgbClr val="BFBFBF"/>
              </a:solidFill>
              <a:round/>
            </a:ln>
          </p:spPr>
          <p:style>
            <a:lnRef idx="0">
              <a:scrgbClr r="0" g="0" b="0"/>
            </a:lnRef>
            <a:fillRef idx="0">
              <a:scrgbClr r="0" g="0" b="0"/>
            </a:fillRef>
            <a:effectRef idx="0">
              <a:scrgbClr r="0" g="0" b="0"/>
            </a:effectRef>
            <a:fontRef idx="minor"/>
          </p:style>
        </p:sp>
        <p:sp>
          <p:nvSpPr>
            <p:cNvPr id="171" name="Google Shape;12;p36"/>
            <p:cNvSpPr/>
            <p:nvPr/>
          </p:nvSpPr>
          <p:spPr>
            <a:xfrm flipH="1">
              <a:off x="7421040" y="3681360"/>
              <a:ext cx="4759560" cy="3172680"/>
            </a:xfrm>
            <a:custGeom>
              <a:avLst/>
              <a:gdLst/>
              <a:ahLst/>
              <a:cxnLst/>
              <a:rect l="l" t="t" r="r" b="b"/>
              <a:pathLst>
                <a:path w="21600" h="21600">
                  <a:moveTo>
                    <a:pt x="0" y="0"/>
                  </a:moveTo>
                  <a:lnTo>
                    <a:pt x="21600" y="21600"/>
                  </a:lnTo>
                </a:path>
              </a:pathLst>
            </a:custGeom>
            <a:noFill/>
            <a:ln w="9360">
              <a:solidFill>
                <a:srgbClr val="D8D8D8"/>
              </a:solidFill>
              <a:round/>
            </a:ln>
          </p:spPr>
          <p:style>
            <a:lnRef idx="0">
              <a:scrgbClr r="0" g="0" b="0"/>
            </a:lnRef>
            <a:fillRef idx="0">
              <a:scrgbClr r="0" g="0" b="0"/>
            </a:fillRef>
            <a:effectRef idx="0">
              <a:scrgbClr r="0" g="0" b="0"/>
            </a:effectRef>
            <a:fontRef idx="minor"/>
          </p:style>
        </p:sp>
        <p:sp>
          <p:nvSpPr>
            <p:cNvPr id="172" name="Google Shape;13;p36"/>
            <p:cNvSpPr/>
            <p:nvPr/>
          </p:nvSpPr>
          <p:spPr>
            <a:xfrm>
              <a:off x="9181440" y="-8640"/>
              <a:ext cx="3003480" cy="68626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90C226">
                <a:alpha val="29000"/>
              </a:srgbClr>
            </a:solidFill>
            <a:ln w="0">
              <a:noFill/>
            </a:ln>
          </p:spPr>
          <p:style>
            <a:lnRef idx="0">
              <a:scrgbClr r="0" g="0" b="0"/>
            </a:lnRef>
            <a:fillRef idx="0">
              <a:scrgbClr r="0" g="0" b="0"/>
            </a:fillRef>
            <a:effectRef idx="0">
              <a:scrgbClr r="0" g="0" b="0"/>
            </a:effectRef>
            <a:fontRef idx="minor"/>
          </p:style>
        </p:sp>
        <p:sp>
          <p:nvSpPr>
            <p:cNvPr id="173" name="Google Shape;14;p36"/>
            <p:cNvSpPr/>
            <p:nvPr/>
          </p:nvSpPr>
          <p:spPr>
            <a:xfrm>
              <a:off x="9603360" y="-8640"/>
              <a:ext cx="2584440" cy="68626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90C226">
                <a:alpha val="20000"/>
              </a:srgbClr>
            </a:solidFill>
            <a:ln w="0">
              <a:noFill/>
            </a:ln>
          </p:spPr>
          <p:style>
            <a:lnRef idx="0">
              <a:scrgbClr r="0" g="0" b="0"/>
            </a:lnRef>
            <a:fillRef idx="0">
              <a:scrgbClr r="0" g="0" b="0"/>
            </a:fillRef>
            <a:effectRef idx="0">
              <a:scrgbClr r="0" g="0" b="0"/>
            </a:effectRef>
            <a:fontRef idx="minor"/>
          </p:style>
        </p:sp>
        <p:sp>
          <p:nvSpPr>
            <p:cNvPr id="174" name="Google Shape;15;p36"/>
            <p:cNvSpPr/>
            <p:nvPr/>
          </p:nvSpPr>
          <p:spPr>
            <a:xfrm>
              <a:off x="8932320" y="3048120"/>
              <a:ext cx="3255840" cy="3805920"/>
            </a:xfrm>
            <a:prstGeom prst="triangle">
              <a:avLst>
                <a:gd name="adj" fmla="val 100000"/>
              </a:avLst>
            </a:prstGeom>
            <a:solidFill>
              <a:srgbClr val="54A021">
                <a:alpha val="71000"/>
              </a:srgbClr>
            </a:solidFill>
            <a:ln w="0">
              <a:noFill/>
            </a:ln>
          </p:spPr>
          <p:style>
            <a:lnRef idx="0">
              <a:scrgbClr r="0" g="0" b="0"/>
            </a:lnRef>
            <a:fillRef idx="0">
              <a:scrgbClr r="0" g="0" b="0"/>
            </a:fillRef>
            <a:effectRef idx="0">
              <a:scrgbClr r="0" g="0" b="0"/>
            </a:effectRef>
            <a:fontRef idx="minor"/>
          </p:style>
        </p:sp>
        <p:sp>
          <p:nvSpPr>
            <p:cNvPr id="175" name="Google Shape;16;p36"/>
            <p:cNvSpPr/>
            <p:nvPr/>
          </p:nvSpPr>
          <p:spPr>
            <a:xfrm>
              <a:off x="9334440" y="-8640"/>
              <a:ext cx="2850480" cy="68626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3F7818">
                <a:alpha val="69000"/>
              </a:srgbClr>
            </a:solidFill>
            <a:ln w="0">
              <a:noFill/>
            </a:ln>
          </p:spPr>
          <p:style>
            <a:lnRef idx="0">
              <a:scrgbClr r="0" g="0" b="0"/>
            </a:lnRef>
            <a:fillRef idx="0">
              <a:scrgbClr r="0" g="0" b="0"/>
            </a:fillRef>
            <a:effectRef idx="0">
              <a:scrgbClr r="0" g="0" b="0"/>
            </a:effectRef>
            <a:fontRef idx="minor"/>
          </p:style>
        </p:sp>
        <p:sp>
          <p:nvSpPr>
            <p:cNvPr id="176" name="Google Shape;17;p36"/>
            <p:cNvSpPr/>
            <p:nvPr/>
          </p:nvSpPr>
          <p:spPr>
            <a:xfrm>
              <a:off x="10898640" y="-8640"/>
              <a:ext cx="1286280" cy="68626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BFE471">
                <a:alpha val="69000"/>
              </a:srgbClr>
            </a:solidFill>
            <a:ln w="0">
              <a:noFill/>
            </a:ln>
          </p:spPr>
          <p:style>
            <a:lnRef idx="0">
              <a:scrgbClr r="0" g="0" b="0"/>
            </a:lnRef>
            <a:fillRef idx="0">
              <a:scrgbClr r="0" g="0" b="0"/>
            </a:fillRef>
            <a:effectRef idx="0">
              <a:scrgbClr r="0" g="0" b="0"/>
            </a:effectRef>
            <a:fontRef idx="minor"/>
          </p:style>
        </p:sp>
        <p:sp>
          <p:nvSpPr>
            <p:cNvPr id="177" name="Google Shape;18;p36"/>
            <p:cNvSpPr/>
            <p:nvPr/>
          </p:nvSpPr>
          <p:spPr>
            <a:xfrm>
              <a:off x="10938960" y="-8640"/>
              <a:ext cx="1245960" cy="68626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90C226">
                <a:alpha val="64000"/>
              </a:srgbClr>
            </a:solidFill>
            <a:ln w="0">
              <a:noFill/>
            </a:ln>
          </p:spPr>
          <p:style>
            <a:lnRef idx="0">
              <a:scrgbClr r="0" g="0" b="0"/>
            </a:lnRef>
            <a:fillRef idx="0">
              <a:scrgbClr r="0" g="0" b="0"/>
            </a:fillRef>
            <a:effectRef idx="0">
              <a:scrgbClr r="0" g="0" b="0"/>
            </a:effectRef>
            <a:fontRef idx="minor"/>
          </p:style>
        </p:sp>
        <p:sp>
          <p:nvSpPr>
            <p:cNvPr id="178" name="Google Shape;19;p36"/>
            <p:cNvSpPr/>
            <p:nvPr/>
          </p:nvSpPr>
          <p:spPr>
            <a:xfrm>
              <a:off x="10371600" y="3589920"/>
              <a:ext cx="1813320" cy="3264120"/>
            </a:xfrm>
            <a:prstGeom prst="triangle">
              <a:avLst>
                <a:gd name="adj" fmla="val 100000"/>
              </a:avLst>
            </a:prstGeom>
            <a:solidFill>
              <a:srgbClr val="90C226">
                <a:alpha val="80000"/>
              </a:srgbClr>
            </a:solidFill>
            <a:ln w="0">
              <a:noFill/>
            </a:ln>
          </p:spPr>
          <p:style>
            <a:lnRef idx="0">
              <a:scrgbClr r="0" g="0" b="0"/>
            </a:lnRef>
            <a:fillRef idx="0">
              <a:scrgbClr r="0" g="0" b="0"/>
            </a:fillRef>
            <a:effectRef idx="0">
              <a:scrgbClr r="0" g="0" b="0"/>
            </a:effectRef>
            <a:fontRef idx="minor"/>
          </p:style>
        </p:sp>
        <p:sp>
          <p:nvSpPr>
            <p:cNvPr id="179" name="Google Shape;20;p36"/>
            <p:cNvSpPr/>
            <p:nvPr/>
          </p:nvSpPr>
          <p:spPr>
            <a:xfrm>
              <a:off x="0" y="4013280"/>
              <a:ext cx="444600" cy="2840760"/>
            </a:xfrm>
            <a:prstGeom prst="triangle">
              <a:avLst>
                <a:gd name="adj" fmla="val 0"/>
              </a:avLst>
            </a:prstGeom>
            <a:solidFill>
              <a:srgbClr val="90C226">
                <a:alpha val="84000"/>
              </a:srgbClr>
            </a:solidFill>
            <a:ln w="0">
              <a:noFill/>
            </a:ln>
          </p:spPr>
          <p:style>
            <a:lnRef idx="0">
              <a:scrgbClr r="0" g="0" b="0"/>
            </a:lnRef>
            <a:fillRef idx="0">
              <a:scrgbClr r="0" g="0" b="0"/>
            </a:fillRef>
            <a:effectRef idx="0">
              <a:scrgbClr r="0" g="0" b="0"/>
            </a:effectRef>
            <a:fontRef idx="minor"/>
          </p:style>
        </p:sp>
      </p:grpSp>
      <p:sp>
        <p:nvSpPr>
          <p:cNvPr id="18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181"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https://www.youtube.com/embed/UVuVtqmUeLI?feature=oembed" TargetMode="Externa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www.l214.com/enquetes/video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s://uicn.fr/wp-content/uploads/2016/06/Liste_rouge_France_contexte_enjeux_et_demarche.pdf"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www.francetvinfo.fr/monde/environnement/biodiversite/video-la-technique-de-chasse-des-appelants-une-methode-controversee_4765373.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xml"/><Relationship Id="rId1" Type="http://schemas.openxmlformats.org/officeDocument/2006/relationships/video" Target="https://www.youtube.com/embed/UmoZNL-LBKA?start=140&amp;feature=oembed" TargetMode="Externa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planet-terre.ens-lyon.fr/planetterre/objets/Images/Img492/492-arbre-phylogenetique-07.jpg" TargetMode="External"/><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fr.wikipedia.org/w/index.php?title=Didacus_Valades&amp;action=edit&amp;redlink=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Google Shape;149;p1"/>
          <p:cNvSpPr/>
          <p:nvPr/>
        </p:nvSpPr>
        <p:spPr>
          <a:xfrm>
            <a:off x="1708380" y="1415456"/>
            <a:ext cx="8146440" cy="1642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a:lnSpc>
                <a:spcPct val="100000"/>
              </a:lnSpc>
              <a:tabLst>
                <a:tab pos="0" algn="l"/>
              </a:tabLst>
            </a:pPr>
            <a:r>
              <a:rPr lang="fr-FR" sz="5400" b="1" strike="noStrike" spc="-1" dirty="0">
                <a:solidFill>
                  <a:srgbClr val="215968"/>
                </a:solidFill>
                <a:latin typeface="Arial"/>
                <a:ea typeface="Arial"/>
              </a:rPr>
              <a:t>Le statut du vivant</a:t>
            </a:r>
            <a:endParaRPr lang="fr-FR" sz="5400" b="0" strike="noStrike" spc="-1" dirty="0">
              <a:latin typeface="Arial"/>
            </a:endParaRPr>
          </a:p>
        </p:txBody>
      </p:sp>
      <p:sp>
        <p:nvSpPr>
          <p:cNvPr id="225" name="Google Shape;150;p1"/>
          <p:cNvSpPr/>
          <p:nvPr/>
        </p:nvSpPr>
        <p:spPr>
          <a:xfrm>
            <a:off x="1029404" y="3922979"/>
            <a:ext cx="9786240" cy="10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tabLst>
                <a:tab pos="0" algn="l"/>
              </a:tabLst>
            </a:pPr>
            <a:r>
              <a:rPr lang="fr-FR" sz="2400" b="1" i="1" strike="noStrike" spc="-1" dirty="0">
                <a:solidFill>
                  <a:srgbClr val="54A021"/>
                </a:solidFill>
                <a:latin typeface="Arial"/>
                <a:ea typeface="Arial"/>
              </a:rPr>
              <a:t>Pourquoi et Comment améliorer le statut reconnu au vivant ?</a:t>
            </a:r>
            <a:endParaRPr lang="fr-FR" sz="2400" b="0" strike="noStrike" spc="-1" dirty="0">
              <a:latin typeface="Arial"/>
            </a:endParaRPr>
          </a:p>
          <a:p>
            <a:pPr algn="r">
              <a:lnSpc>
                <a:spcPct val="100000"/>
              </a:lnSpc>
              <a:spcBef>
                <a:spcPts val="1001"/>
              </a:spcBef>
              <a:tabLst>
                <a:tab pos="0" algn="l"/>
              </a:tabLst>
            </a:pPr>
            <a:endParaRPr lang="fr-FR" sz="2400" b="0" strike="noStrike" spc="-1" dirty="0">
              <a:latin typeface="Arial"/>
            </a:endParaRPr>
          </a:p>
        </p:txBody>
      </p:sp>
      <p:pic>
        <p:nvPicPr>
          <p:cNvPr id="226" name="Google Shape;151;p1"/>
          <p:cNvPicPr/>
          <p:nvPr/>
        </p:nvPicPr>
        <p:blipFill>
          <a:blip r:embed="rId4"/>
          <a:stretch/>
        </p:blipFill>
        <p:spPr>
          <a:xfrm>
            <a:off x="258104" y="120240"/>
            <a:ext cx="1542600" cy="1461960"/>
          </a:xfrm>
          <a:prstGeom prst="rect">
            <a:avLst/>
          </a:prstGeom>
          <a:ln w="0">
            <a:noFill/>
          </a:ln>
        </p:spPr>
      </p:pic>
      <p:sp>
        <p:nvSpPr>
          <p:cNvPr id="227" name="Google Shape;152;p1"/>
          <p:cNvSpPr/>
          <p:nvPr/>
        </p:nvSpPr>
        <p:spPr>
          <a:xfrm>
            <a:off x="11294640" y="6405120"/>
            <a:ext cx="679320" cy="36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fld id="{D2022670-E0FC-4783-97F9-55F1207E95B3}" type="slidenum">
              <a:rPr lang="fr-FR" sz="900" b="0" strike="noStrike" spc="-1">
                <a:solidFill>
                  <a:srgbClr val="90C226"/>
                </a:solidFill>
                <a:latin typeface="Trebuchet MS"/>
                <a:ea typeface="Trebuchet MS"/>
              </a:rPr>
              <a:t>1</a:t>
            </a:fld>
            <a:endParaRPr lang="fr-FR" sz="900" b="0" strike="noStrike" spc="-1">
              <a:latin typeface="Arial"/>
            </a:endParaRPr>
          </a:p>
        </p:txBody>
      </p:sp>
      <p:sp>
        <p:nvSpPr>
          <p:cNvPr id="228" name="Google Shape;153;p1"/>
          <p:cNvSpPr/>
          <p:nvPr/>
        </p:nvSpPr>
        <p:spPr>
          <a:xfrm>
            <a:off x="2634840" y="6224040"/>
            <a:ext cx="6293520" cy="36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tabLst>
                <a:tab pos="0" algn="l"/>
              </a:tabLst>
            </a:pPr>
            <a:r>
              <a:rPr lang="fr-FR" sz="1400" b="0" i="1" strike="noStrike" spc="-1">
                <a:solidFill>
                  <a:srgbClr val="1E1C11"/>
                </a:solidFill>
                <a:latin typeface="Arial"/>
                <a:ea typeface="Arial"/>
              </a:rPr>
              <a:t>Pour un monde fertile</a:t>
            </a:r>
            <a:endParaRPr lang="fr-FR" sz="1400" b="0" strike="noStrike" spc="-1">
              <a:latin typeface="Arial"/>
            </a:endParaRPr>
          </a:p>
        </p:txBody>
      </p:sp>
      <p:pic>
        <p:nvPicPr>
          <p:cNvPr id="229" name="Image 2"/>
          <p:cNvPicPr/>
          <p:nvPr/>
        </p:nvPicPr>
        <p:blipFill>
          <a:blip r:embed="rId5"/>
          <a:stretch/>
        </p:blipFill>
        <p:spPr>
          <a:xfrm>
            <a:off x="9854820" y="120240"/>
            <a:ext cx="2254680" cy="1461960"/>
          </a:xfrm>
          <a:prstGeom prst="rect">
            <a:avLst/>
          </a:prstGeom>
          <a:ln w="0">
            <a:noFill/>
          </a:ln>
        </p:spPr>
      </p:pic>
      <p:pic>
        <p:nvPicPr>
          <p:cNvPr id="2" name="Média en ligne 1" title="Les Oiseaux: Le Coucou">
            <a:hlinkClick r:id="" action="ppaction://media"/>
            <a:extLst>
              <a:ext uri="{FF2B5EF4-FFF2-40B4-BE49-F238E27FC236}">
                <a16:creationId xmlns:a16="http://schemas.microsoft.com/office/drawing/2014/main" id="{2E7B1C14-7F1A-2571-256E-BA831F648425}"/>
              </a:ext>
            </a:extLst>
          </p:cNvPr>
          <p:cNvPicPr>
            <a:picLocks noRot="1" noChangeAspect="1"/>
          </p:cNvPicPr>
          <p:nvPr>
            <a:videoFile r:link="rId1"/>
          </p:nvPr>
        </p:nvPicPr>
        <p:blipFill>
          <a:blip r:embed="rId6"/>
          <a:stretch>
            <a:fillRect/>
          </a:stretch>
        </p:blipFill>
        <p:spPr>
          <a:xfrm>
            <a:off x="11559200" y="6405120"/>
            <a:ext cx="630520" cy="4728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64" name="Titre 1"/>
          <p:cNvSpPr/>
          <p:nvPr/>
        </p:nvSpPr>
        <p:spPr>
          <a:xfrm>
            <a:off x="674640" y="563167"/>
            <a:ext cx="10957680" cy="767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3200" b="1" i="1" strike="noStrike" spc="-1" dirty="0">
                <a:solidFill>
                  <a:srgbClr val="000000"/>
                </a:solidFill>
                <a:latin typeface="Calibri"/>
                <a:ea typeface="DejaVu Sans"/>
              </a:rPr>
              <a:t> Mais le droit du vivant ne devrait pas être limité aux seuls animaux, et devrait s’étendre à toute la Biodiversité (F)</a:t>
            </a:r>
            <a:br>
              <a:rPr dirty="0"/>
            </a:br>
            <a:endParaRPr lang="fr-FR" sz="3200" b="0" strike="noStrike" spc="-1" dirty="0">
              <a:latin typeface="Arial"/>
            </a:endParaRPr>
          </a:p>
        </p:txBody>
      </p:sp>
      <p:sp>
        <p:nvSpPr>
          <p:cNvPr id="265" name="ZoneTexte 4"/>
          <p:cNvSpPr/>
          <p:nvPr/>
        </p:nvSpPr>
        <p:spPr>
          <a:xfrm>
            <a:off x="674640" y="1467472"/>
            <a:ext cx="866448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dirty="0">
                <a:solidFill>
                  <a:srgbClr val="002060"/>
                </a:solidFill>
                <a:latin typeface="Arial"/>
                <a:ea typeface="DejaVu Sans"/>
              </a:rPr>
              <a:t>Rappel: La biodiversité se développe dans la Biosphère</a:t>
            </a:r>
            <a:endParaRPr lang="fr-FR" sz="1800" b="0" strike="noStrike" spc="-1" dirty="0">
              <a:solidFill>
                <a:srgbClr val="002060"/>
              </a:solidFill>
              <a:latin typeface="Arial"/>
            </a:endParaRPr>
          </a:p>
        </p:txBody>
      </p:sp>
      <p:sp>
        <p:nvSpPr>
          <p:cNvPr id="266" name="ZoneTexte 5"/>
          <p:cNvSpPr/>
          <p:nvPr/>
        </p:nvSpPr>
        <p:spPr>
          <a:xfrm>
            <a:off x="0" y="1972495"/>
            <a:ext cx="7936811" cy="614894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432000" indent="-322200" algn="just">
              <a:lnSpc>
                <a:spcPct val="100000"/>
              </a:lnSpc>
              <a:spcBef>
                <a:spcPts val="1417"/>
              </a:spcBef>
              <a:buClr>
                <a:srgbClr val="000000"/>
              </a:buClr>
              <a:buSzPct val="45000"/>
              <a:buFont typeface="Wingdings" charset="2"/>
              <a:buChar char=""/>
            </a:pPr>
            <a:r>
              <a:rPr lang="fr-FR" sz="1800" b="1" strike="noStrike" spc="-1" dirty="0">
                <a:solidFill>
                  <a:srgbClr val="000000"/>
                </a:solidFill>
                <a:latin typeface="Calibri"/>
                <a:ea typeface="DejaVu Sans"/>
              </a:rPr>
              <a:t>La biodiversité </a:t>
            </a:r>
            <a:r>
              <a:rPr lang="fr-FR" sz="1800" b="0" strike="noStrike" spc="-1" dirty="0">
                <a:solidFill>
                  <a:srgbClr val="000000"/>
                </a:solidFill>
                <a:latin typeface="Calibri"/>
                <a:ea typeface="DejaVu Sans"/>
              </a:rPr>
              <a:t>c’est l’ensemble de la vie animale (de la plus petite taille (bactéries, insectes) à la plus grosse (baleines)), et végétale dans toute sa diversité, qui a pu se développer dans chacun de ces grands domaines de la biosphère, avec des interactions. Elle comporte aussi les milieux de vie de ces êtres, sans lesquels ils ne peuvent prospérer. La biodiversité désigne la variété des formes de vie sur Terre</a:t>
            </a:r>
            <a:endParaRPr lang="fr-FR" sz="1800" b="0" strike="noStrike" spc="-1" dirty="0">
              <a:latin typeface="Arial"/>
            </a:endParaRPr>
          </a:p>
          <a:p>
            <a:pPr marL="432000" indent="-322200" algn="just">
              <a:lnSpc>
                <a:spcPct val="100000"/>
              </a:lnSpc>
              <a:spcBef>
                <a:spcPts val="1417"/>
              </a:spcBef>
              <a:buClr>
                <a:srgbClr val="000000"/>
              </a:buClr>
              <a:buSzPct val="45000"/>
              <a:buFont typeface="Wingdings" charset="2"/>
              <a:buChar char=""/>
            </a:pPr>
            <a:r>
              <a:rPr lang="fr-FR" sz="1800" b="0" strike="noStrike" spc="-1" dirty="0">
                <a:solidFill>
                  <a:srgbClr val="000000"/>
                </a:solidFill>
                <a:latin typeface="Calibri"/>
                <a:ea typeface="DejaVu Sans"/>
              </a:rPr>
              <a:t>Le nombre d’espèces </a:t>
            </a:r>
            <a:r>
              <a:rPr lang="fr-FR" sz="1800" b="1" strike="noStrike" spc="-1" dirty="0">
                <a:solidFill>
                  <a:srgbClr val="000000"/>
                </a:solidFill>
                <a:latin typeface="Calibri"/>
                <a:ea typeface="DejaVu Sans"/>
              </a:rPr>
              <a:t>recensées</a:t>
            </a:r>
            <a:r>
              <a:rPr lang="fr-FR" sz="1800" b="0" strike="noStrike" spc="-1" dirty="0">
                <a:solidFill>
                  <a:srgbClr val="000000"/>
                </a:solidFill>
                <a:latin typeface="Calibri"/>
                <a:ea typeface="DejaVu Sans"/>
              </a:rPr>
              <a:t> sur terre est estimé à ce jour à 2 millions identifiées mais l’on estime leur </a:t>
            </a:r>
            <a:r>
              <a:rPr lang="fr-FR" sz="1800" b="1" strike="noStrike" spc="-1" dirty="0">
                <a:solidFill>
                  <a:srgbClr val="000000"/>
                </a:solidFill>
                <a:latin typeface="Calibri"/>
                <a:ea typeface="DejaVu Sans"/>
              </a:rPr>
              <a:t>vrai nombre situé entre 8 et 20 millions</a:t>
            </a:r>
            <a:r>
              <a:rPr lang="fr-FR" sz="1800" b="0" strike="noStrike" spc="-1" dirty="0">
                <a:solidFill>
                  <a:srgbClr val="000000"/>
                </a:solidFill>
                <a:latin typeface="Calibri"/>
                <a:ea typeface="DejaVu Sans"/>
              </a:rPr>
              <a:t>. ( Cf. MNHN)</a:t>
            </a:r>
          </a:p>
          <a:p>
            <a:pPr marL="109800" algn="just">
              <a:lnSpc>
                <a:spcPct val="100000"/>
              </a:lnSpc>
              <a:spcBef>
                <a:spcPts val="1417"/>
              </a:spcBef>
              <a:buClr>
                <a:srgbClr val="000000"/>
              </a:buClr>
              <a:buSzPct val="45000"/>
            </a:pPr>
            <a:endParaRPr lang="fr-FR" sz="1800" b="0" strike="noStrike" spc="-1" dirty="0">
              <a:latin typeface="Arial"/>
            </a:endParaRPr>
          </a:p>
          <a:p>
            <a:pPr marL="432000" indent="-322200" algn="just">
              <a:lnSpc>
                <a:spcPct val="100000"/>
              </a:lnSpc>
              <a:spcBef>
                <a:spcPts val="1417"/>
              </a:spcBef>
              <a:buClr>
                <a:srgbClr val="000000"/>
              </a:buClr>
              <a:buSzPct val="45000"/>
              <a:buFont typeface="Wingdings" charset="2"/>
              <a:buChar char=""/>
            </a:pPr>
            <a:r>
              <a:rPr lang="fr-FR" sz="2000" b="1" strike="noStrike" spc="-1" dirty="0">
                <a:solidFill>
                  <a:srgbClr val="339966"/>
                </a:solidFill>
                <a:ea typeface="DejaVu Sans"/>
              </a:rPr>
              <a:t>Nous ne pouvons plus considérer que les humains sont séparés de la nature (biodiversité) et nous devons rappeler que nous sommes partie prenante de cette nature</a:t>
            </a:r>
            <a:endParaRPr lang="fr-FR" sz="2000" b="0" strike="noStrike" spc="-1" dirty="0"/>
          </a:p>
          <a:p>
            <a:pPr algn="just">
              <a:lnSpc>
                <a:spcPct val="100000"/>
              </a:lnSpc>
              <a:spcBef>
                <a:spcPts val="1417"/>
              </a:spcBef>
            </a:pPr>
            <a:endParaRPr lang="fr-FR" sz="1800" b="0" strike="noStrike" spc="-1" dirty="0">
              <a:latin typeface="Arial"/>
            </a:endParaRPr>
          </a:p>
          <a:p>
            <a:pPr algn="just">
              <a:lnSpc>
                <a:spcPct val="100000"/>
              </a:lnSpc>
              <a:spcBef>
                <a:spcPts val="1417"/>
              </a:spcBef>
            </a:pPr>
            <a:endParaRPr lang="fr-FR" sz="1800" b="0" strike="noStrike" spc="-1" dirty="0">
              <a:latin typeface="Arial"/>
            </a:endParaRPr>
          </a:p>
          <a:p>
            <a:pPr algn="just">
              <a:lnSpc>
                <a:spcPct val="100000"/>
              </a:lnSpc>
              <a:spcBef>
                <a:spcPts val="1417"/>
              </a:spcBef>
            </a:pPr>
            <a:endParaRPr lang="fr-FR" sz="1800" b="0" strike="noStrike" spc="-1" dirty="0">
              <a:latin typeface="Arial"/>
            </a:endParaRPr>
          </a:p>
          <a:p>
            <a:pPr algn="just">
              <a:lnSpc>
                <a:spcPct val="100000"/>
              </a:lnSpc>
              <a:spcBef>
                <a:spcPts val="1417"/>
              </a:spcBef>
            </a:pPr>
            <a:endParaRPr lang="fr-FR" sz="1800" b="0" strike="noStrike" spc="-1" dirty="0">
              <a:latin typeface="Arial"/>
            </a:endParaRPr>
          </a:p>
        </p:txBody>
      </p:sp>
      <p:pic>
        <p:nvPicPr>
          <p:cNvPr id="3" name="Image 2">
            <a:extLst>
              <a:ext uri="{FF2B5EF4-FFF2-40B4-BE49-F238E27FC236}">
                <a16:creationId xmlns:a16="http://schemas.microsoft.com/office/drawing/2014/main" id="{E327914A-BA73-58AA-328E-85967B01B282}"/>
              </a:ext>
            </a:extLst>
          </p:cNvPr>
          <p:cNvPicPr>
            <a:picLocks noChangeAspect="1"/>
          </p:cNvPicPr>
          <p:nvPr/>
        </p:nvPicPr>
        <p:blipFill>
          <a:blip r:embed="rId3"/>
          <a:stretch>
            <a:fillRect/>
          </a:stretch>
        </p:blipFill>
        <p:spPr>
          <a:xfrm>
            <a:off x="8301646" y="2119322"/>
            <a:ext cx="3482642" cy="34064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alpha val="4000"/>
          </a:srgbClr>
        </a:solidFill>
        <a:effectLst/>
      </p:bgPr>
    </p:bg>
    <p:spTree>
      <p:nvGrpSpPr>
        <p:cNvPr id="1" name=""/>
        <p:cNvGrpSpPr/>
        <p:nvPr/>
      </p:nvGrpSpPr>
      <p:grpSpPr>
        <a:xfrm>
          <a:off x="0" y="0"/>
          <a:ext cx="0" cy="0"/>
          <a:chOff x="0" y="0"/>
          <a:chExt cx="0" cy="0"/>
        </a:xfrm>
      </p:grpSpPr>
      <p:sp>
        <p:nvSpPr>
          <p:cNvPr id="267" name="Titre 1"/>
          <p:cNvSpPr/>
          <p:nvPr/>
        </p:nvSpPr>
        <p:spPr>
          <a:xfrm>
            <a:off x="871200" y="501480"/>
            <a:ext cx="8635680" cy="802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3200" b="1" i="1" strike="noStrike" spc="-1">
                <a:solidFill>
                  <a:srgbClr val="339966"/>
                </a:solidFill>
                <a:latin typeface="Calibri"/>
                <a:ea typeface="DejaVu Sans"/>
              </a:rPr>
              <a:t>Le droit du vivant devrait garantir la protection de la Biodiversité, d’autant plus qu’elle est fortement menacée</a:t>
            </a:r>
            <a:br/>
            <a:endParaRPr lang="fr-FR" sz="3200" b="0" strike="noStrike" spc="-1">
              <a:latin typeface="Arial"/>
            </a:endParaRPr>
          </a:p>
        </p:txBody>
      </p:sp>
      <p:sp>
        <p:nvSpPr>
          <p:cNvPr id="268" name="ZoneTexte 5"/>
          <p:cNvSpPr/>
          <p:nvPr/>
        </p:nvSpPr>
        <p:spPr>
          <a:xfrm>
            <a:off x="457200" y="2792880"/>
            <a:ext cx="9441360" cy="1726920"/>
          </a:xfrm>
          <a:prstGeom prst="rect">
            <a:avLst/>
          </a:prstGeom>
          <a:noFill/>
          <a:ln w="0">
            <a:noFill/>
          </a:ln>
          <a:effectLst>
            <a:glow rad="127080">
              <a:srgbClr val="00B050">
                <a:alpha val="4000"/>
              </a:srgbClr>
            </a:glow>
          </a:effectLst>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Bef>
                <a:spcPts val="1417"/>
              </a:spcBef>
            </a:pPr>
            <a:endParaRPr lang="fr-FR" sz="1800" b="0" strike="noStrike" spc="-1">
              <a:latin typeface="Arial"/>
            </a:endParaRPr>
          </a:p>
          <a:p>
            <a:pPr algn="just">
              <a:lnSpc>
                <a:spcPct val="100000"/>
              </a:lnSpc>
              <a:spcBef>
                <a:spcPts val="1417"/>
              </a:spcBef>
            </a:pPr>
            <a:endParaRPr lang="fr-FR" sz="1800" b="0" strike="noStrike" spc="-1">
              <a:latin typeface="Arial"/>
            </a:endParaRPr>
          </a:p>
          <a:p>
            <a:pPr algn="just">
              <a:lnSpc>
                <a:spcPct val="100000"/>
              </a:lnSpc>
              <a:spcBef>
                <a:spcPts val="1417"/>
              </a:spcBef>
            </a:pPr>
            <a:endParaRPr lang="fr-FR" sz="1800" b="0" strike="noStrike" spc="-1">
              <a:latin typeface="Arial"/>
            </a:endParaRPr>
          </a:p>
          <a:p>
            <a:pPr algn="just">
              <a:lnSpc>
                <a:spcPct val="100000"/>
              </a:lnSpc>
              <a:spcBef>
                <a:spcPts val="1417"/>
              </a:spcBef>
            </a:pPr>
            <a:endParaRPr lang="fr-FR" sz="1800" b="0" strike="noStrike" spc="-1">
              <a:latin typeface="Arial"/>
            </a:endParaRPr>
          </a:p>
        </p:txBody>
      </p:sp>
      <p:sp>
        <p:nvSpPr>
          <p:cNvPr id="269" name="ZoneTexte 3"/>
          <p:cNvSpPr/>
          <p:nvPr/>
        </p:nvSpPr>
        <p:spPr>
          <a:xfrm>
            <a:off x="1537920" y="1285200"/>
            <a:ext cx="4197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400" b="1" strike="noStrike" spc="-1">
                <a:solidFill>
                  <a:srgbClr val="1F497D"/>
                </a:solidFill>
                <a:latin typeface="Arial"/>
                <a:ea typeface="DejaVu Sans"/>
              </a:rPr>
              <a:t>Le constat est alarmant (P)</a:t>
            </a:r>
            <a:endParaRPr lang="fr-FR" sz="2400" b="0" strike="noStrike" spc="-1">
              <a:latin typeface="Arial"/>
            </a:endParaRPr>
          </a:p>
        </p:txBody>
      </p:sp>
      <p:pic>
        <p:nvPicPr>
          <p:cNvPr id="270" name="Picture 2"/>
          <p:cNvPicPr/>
          <p:nvPr/>
        </p:nvPicPr>
        <p:blipFill>
          <a:blip r:embed="rId3"/>
          <a:stretch/>
        </p:blipFill>
        <p:spPr>
          <a:xfrm>
            <a:off x="68760" y="1980000"/>
            <a:ext cx="11880000" cy="3713400"/>
          </a:xfrm>
          <a:prstGeom prst="rect">
            <a:avLst/>
          </a:prstGeom>
          <a:ln w="0">
            <a:noFill/>
          </a:ln>
          <a:effectLst>
            <a:glow rad="127080">
              <a:srgbClr val="00B050">
                <a:alpha val="4000"/>
              </a:srgbClr>
            </a:glo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ECE1">
            <a:alpha val="4000"/>
          </a:srgbClr>
        </a:solidFill>
        <a:effectLst/>
      </p:bgPr>
    </p:bg>
    <p:spTree>
      <p:nvGrpSpPr>
        <p:cNvPr id="1" name=""/>
        <p:cNvGrpSpPr/>
        <p:nvPr/>
      </p:nvGrpSpPr>
      <p:grpSpPr>
        <a:xfrm>
          <a:off x="0" y="0"/>
          <a:ext cx="0" cy="0"/>
          <a:chOff x="0" y="0"/>
          <a:chExt cx="0" cy="0"/>
        </a:xfrm>
      </p:grpSpPr>
      <p:sp>
        <p:nvSpPr>
          <p:cNvPr id="271" name="Titre 1"/>
          <p:cNvSpPr/>
          <p:nvPr/>
        </p:nvSpPr>
        <p:spPr>
          <a:xfrm>
            <a:off x="300480" y="501480"/>
            <a:ext cx="11124720" cy="802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2800" b="1" i="1" strike="noStrike" spc="-1" dirty="0">
                <a:solidFill>
                  <a:srgbClr val="000000"/>
                </a:solidFill>
                <a:ea typeface="DejaVu Sans"/>
              </a:rPr>
              <a:t>Le droit du vivant devrait garantir la protection de la Biodiversité, d’autant plus que celle-ci est fortement menacée (P)</a:t>
            </a:r>
            <a:br>
              <a:rPr dirty="0"/>
            </a:br>
            <a:endParaRPr lang="fr-FR" sz="3200" b="0" strike="noStrike" spc="-1" dirty="0">
              <a:latin typeface="Arial"/>
            </a:endParaRPr>
          </a:p>
        </p:txBody>
      </p:sp>
      <p:sp>
        <p:nvSpPr>
          <p:cNvPr id="272" name="ZoneTexte 5"/>
          <p:cNvSpPr/>
          <p:nvPr/>
        </p:nvSpPr>
        <p:spPr>
          <a:xfrm>
            <a:off x="269640" y="2377440"/>
            <a:ext cx="10052280" cy="172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Bef>
                <a:spcPts val="1417"/>
              </a:spcBef>
            </a:pPr>
            <a:endParaRPr lang="fr-FR" sz="1800" b="0" strike="noStrike" spc="-1">
              <a:latin typeface="Arial"/>
            </a:endParaRPr>
          </a:p>
          <a:p>
            <a:pPr algn="just">
              <a:lnSpc>
                <a:spcPct val="100000"/>
              </a:lnSpc>
              <a:spcBef>
                <a:spcPts val="1417"/>
              </a:spcBef>
            </a:pPr>
            <a:endParaRPr lang="fr-FR" sz="1800" b="0" strike="noStrike" spc="-1">
              <a:latin typeface="Arial"/>
            </a:endParaRPr>
          </a:p>
          <a:p>
            <a:pPr algn="just">
              <a:lnSpc>
                <a:spcPct val="100000"/>
              </a:lnSpc>
              <a:spcBef>
                <a:spcPts val="1417"/>
              </a:spcBef>
            </a:pPr>
            <a:endParaRPr lang="fr-FR" sz="1800" b="0" strike="noStrike" spc="-1">
              <a:latin typeface="Arial"/>
            </a:endParaRPr>
          </a:p>
          <a:p>
            <a:pPr algn="just">
              <a:lnSpc>
                <a:spcPct val="100000"/>
              </a:lnSpc>
              <a:spcBef>
                <a:spcPts val="1417"/>
              </a:spcBef>
            </a:pPr>
            <a:endParaRPr lang="fr-FR" sz="1800" b="0" strike="noStrike" spc="-1">
              <a:latin typeface="Arial"/>
            </a:endParaRPr>
          </a:p>
        </p:txBody>
      </p:sp>
      <p:pic>
        <p:nvPicPr>
          <p:cNvPr id="273" name="Image 2"/>
          <p:cNvPicPr/>
          <p:nvPr/>
        </p:nvPicPr>
        <p:blipFill>
          <a:blip r:embed="rId3"/>
          <a:stretch/>
        </p:blipFill>
        <p:spPr>
          <a:xfrm>
            <a:off x="300480" y="1559160"/>
            <a:ext cx="11124720" cy="5102280"/>
          </a:xfrm>
          <a:prstGeom prst="rect">
            <a:avLst/>
          </a:prstGeom>
          <a:ln w="0">
            <a:noFill/>
          </a:ln>
          <a:effectLst>
            <a:glow rad="127080">
              <a:srgbClr val="EEECE1">
                <a:alpha val="38000"/>
              </a:srgbClr>
            </a:glow>
          </a:effectLst>
        </p:spPr>
      </p:pic>
      <p:sp>
        <p:nvSpPr>
          <p:cNvPr id="274" name="ZoneTexte 3"/>
          <p:cNvSpPr/>
          <p:nvPr/>
        </p:nvSpPr>
        <p:spPr>
          <a:xfrm>
            <a:off x="766800" y="1067400"/>
            <a:ext cx="109717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dirty="0">
                <a:solidFill>
                  <a:srgbClr val="1F497D"/>
                </a:solidFill>
                <a:latin typeface="Arial"/>
                <a:ea typeface="DejaVu Sans"/>
              </a:rPr>
              <a:t>Quelques chiffres pour la France </a:t>
            </a:r>
            <a:r>
              <a:rPr lang="fr-FR" sz="1000" b="1" i="1" strike="noStrike" spc="-1" dirty="0">
                <a:solidFill>
                  <a:srgbClr val="1F497D"/>
                </a:solidFill>
                <a:latin typeface="Arial"/>
                <a:ea typeface="DejaVu Sans"/>
              </a:rPr>
              <a:t>( Source: Sans-transition-magazine.info N°38 avril mai juin 2023)  </a:t>
            </a:r>
            <a:endParaRPr lang="fr-FR" sz="1000" b="0" strike="noStrike" spc="-1" dirty="0">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ECE1">
            <a:alpha val="4000"/>
          </a:srgbClr>
        </a:solidFill>
        <a:effectLst/>
      </p:bgPr>
    </p:bg>
    <p:spTree>
      <p:nvGrpSpPr>
        <p:cNvPr id="1" name=""/>
        <p:cNvGrpSpPr/>
        <p:nvPr/>
      </p:nvGrpSpPr>
      <p:grpSpPr>
        <a:xfrm>
          <a:off x="0" y="0"/>
          <a:ext cx="0" cy="0"/>
          <a:chOff x="0" y="0"/>
          <a:chExt cx="0" cy="0"/>
        </a:xfrm>
      </p:grpSpPr>
      <p:sp>
        <p:nvSpPr>
          <p:cNvPr id="275" name="Titre 1"/>
          <p:cNvSpPr/>
          <p:nvPr/>
        </p:nvSpPr>
        <p:spPr>
          <a:xfrm>
            <a:off x="835920" y="40680"/>
            <a:ext cx="11143800" cy="868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2800" b="1" i="1" strike="noStrike" spc="-1">
                <a:solidFill>
                  <a:srgbClr val="339966"/>
                </a:solidFill>
                <a:latin typeface="Calibri"/>
                <a:ea typeface="DejaVu Sans"/>
              </a:rPr>
              <a:t>Le droit du vivant devrait garantir la protection de la</a:t>
            </a:r>
            <a:br/>
            <a:r>
              <a:rPr lang="fr-FR" sz="2800" b="1" i="1" strike="noStrike" spc="-1">
                <a:solidFill>
                  <a:srgbClr val="339966"/>
                </a:solidFill>
                <a:latin typeface="Calibri"/>
                <a:ea typeface="DejaVu Sans"/>
              </a:rPr>
              <a:t>       Biodiversité, d’autant plus que celle-ci est fortement menacée (P)</a:t>
            </a:r>
            <a:br/>
            <a:r>
              <a:rPr lang="fr-FR" sz="1000" b="1" i="1" strike="noStrike" spc="-1">
                <a:solidFill>
                  <a:srgbClr val="1F497D"/>
                </a:solidFill>
                <a:latin typeface="Arial"/>
                <a:ea typeface="DejaVu Sans"/>
              </a:rPr>
              <a:t>(  Source: Sans-transition-magazine.info N°38 avril mai juin 2023)- </a:t>
            </a:r>
            <a:endParaRPr lang="fr-FR" sz="1000" b="0" strike="noStrike" spc="-1">
              <a:latin typeface="Arial"/>
            </a:endParaRPr>
          </a:p>
        </p:txBody>
      </p:sp>
      <p:pic>
        <p:nvPicPr>
          <p:cNvPr id="276" name="Image 4"/>
          <p:cNvPicPr/>
          <p:nvPr/>
        </p:nvPicPr>
        <p:blipFill>
          <a:blip r:embed="rId3"/>
          <a:stretch/>
        </p:blipFill>
        <p:spPr>
          <a:xfrm>
            <a:off x="119305" y="1027800"/>
            <a:ext cx="7225560" cy="5789520"/>
          </a:xfrm>
          <a:prstGeom prst="rect">
            <a:avLst/>
          </a:prstGeom>
          <a:ln w="0">
            <a:noFill/>
          </a:ln>
        </p:spPr>
      </p:pic>
      <p:pic>
        <p:nvPicPr>
          <p:cNvPr id="3" name="Image 2">
            <a:extLst>
              <a:ext uri="{FF2B5EF4-FFF2-40B4-BE49-F238E27FC236}">
                <a16:creationId xmlns:a16="http://schemas.microsoft.com/office/drawing/2014/main" id="{117E22C3-A37E-EC8F-9C5A-E944EEC4F07D}"/>
              </a:ext>
            </a:extLst>
          </p:cNvPr>
          <p:cNvPicPr>
            <a:picLocks noChangeAspect="1"/>
          </p:cNvPicPr>
          <p:nvPr/>
        </p:nvPicPr>
        <p:blipFill>
          <a:blip r:embed="rId4"/>
          <a:stretch>
            <a:fillRect/>
          </a:stretch>
        </p:blipFill>
        <p:spPr>
          <a:xfrm>
            <a:off x="7610936" y="3737364"/>
            <a:ext cx="3755404" cy="3079955"/>
          </a:xfrm>
          <a:prstGeom prst="rect">
            <a:avLst/>
          </a:prstGeom>
        </p:spPr>
      </p:pic>
      <p:pic>
        <p:nvPicPr>
          <p:cNvPr id="5" name="Image 4">
            <a:extLst>
              <a:ext uri="{FF2B5EF4-FFF2-40B4-BE49-F238E27FC236}">
                <a16:creationId xmlns:a16="http://schemas.microsoft.com/office/drawing/2014/main" id="{7B24084A-405C-601D-C2A3-BD75C03C4EC4}"/>
              </a:ext>
            </a:extLst>
          </p:cNvPr>
          <p:cNvPicPr>
            <a:picLocks noChangeAspect="1"/>
          </p:cNvPicPr>
          <p:nvPr/>
        </p:nvPicPr>
        <p:blipFill>
          <a:blip r:embed="rId5"/>
          <a:stretch>
            <a:fillRect/>
          </a:stretch>
        </p:blipFill>
        <p:spPr>
          <a:xfrm>
            <a:off x="7610935" y="1027800"/>
            <a:ext cx="3755405" cy="24265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ECE1">
            <a:alpha val="4000"/>
          </a:srgbClr>
        </a:solidFill>
        <a:effectLst/>
      </p:bgPr>
    </p:bg>
    <p:spTree>
      <p:nvGrpSpPr>
        <p:cNvPr id="1" name=""/>
        <p:cNvGrpSpPr/>
        <p:nvPr/>
      </p:nvGrpSpPr>
      <p:grpSpPr>
        <a:xfrm>
          <a:off x="0" y="0"/>
          <a:ext cx="0" cy="0"/>
          <a:chOff x="0" y="0"/>
          <a:chExt cx="0" cy="0"/>
        </a:xfrm>
      </p:grpSpPr>
      <p:sp>
        <p:nvSpPr>
          <p:cNvPr id="277" name="Titre 1"/>
          <p:cNvSpPr/>
          <p:nvPr/>
        </p:nvSpPr>
        <p:spPr>
          <a:xfrm>
            <a:off x="709364" y="604570"/>
            <a:ext cx="10957680" cy="767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3200" b="1" i="1" strike="noStrike" spc="-1" dirty="0">
                <a:solidFill>
                  <a:srgbClr val="000000"/>
                </a:solidFill>
                <a:latin typeface="Calibri"/>
                <a:ea typeface="DejaVu Sans"/>
              </a:rPr>
              <a:t>Mais le droit du vivant ne devrait pas être limité aux seuls animaux, et devrait s’étendre à toute la Biodiversité (F)</a:t>
            </a:r>
            <a:br>
              <a:rPr dirty="0"/>
            </a:br>
            <a:endParaRPr lang="fr-FR" sz="3200" b="0" strike="noStrike" spc="-1" dirty="0">
              <a:latin typeface="Arial"/>
            </a:endParaRPr>
          </a:p>
        </p:txBody>
      </p:sp>
      <p:sp>
        <p:nvSpPr>
          <p:cNvPr id="278" name="ZoneTexte 5"/>
          <p:cNvSpPr/>
          <p:nvPr/>
        </p:nvSpPr>
        <p:spPr>
          <a:xfrm>
            <a:off x="492192" y="2646085"/>
            <a:ext cx="6311972" cy="37841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tabLst>
                <a:tab pos="0" algn="l"/>
              </a:tabLst>
            </a:pPr>
            <a:r>
              <a:rPr lang="fr-FR" sz="2400" b="0" i="1" strike="noStrike" spc="-1" dirty="0">
                <a:solidFill>
                  <a:srgbClr val="000000"/>
                </a:solidFill>
                <a:latin typeface="Calibri"/>
                <a:ea typeface="Arial"/>
              </a:rPr>
              <a:t>Alors qu’il est un être vivant, potentiellement très complexe comme l’arbre, le végétal est considéré comme un bien mobilier ou immobilier, avec la nuance des espèces protégées dans le code de l’environnement, notamment les arbres quand ils servent de refuge à certains animaux eux-mêmes protégés.</a:t>
            </a:r>
            <a:endParaRPr lang="fr-FR" sz="2400" b="0" strike="noStrike" spc="-1" dirty="0">
              <a:latin typeface="Arial"/>
            </a:endParaRPr>
          </a:p>
          <a:p>
            <a:pPr algn="just">
              <a:lnSpc>
                <a:spcPct val="100000"/>
              </a:lnSpc>
              <a:tabLst>
                <a:tab pos="0" algn="l"/>
              </a:tabLst>
            </a:pPr>
            <a:endParaRPr lang="fr-FR" sz="2400" b="0" strike="noStrike" spc="-1" dirty="0">
              <a:latin typeface="Arial"/>
            </a:endParaRPr>
          </a:p>
          <a:p>
            <a:pPr algn="just">
              <a:lnSpc>
                <a:spcPct val="100000"/>
              </a:lnSpc>
              <a:tabLst>
                <a:tab pos="0" algn="l"/>
              </a:tabLst>
            </a:pPr>
            <a:endParaRPr lang="fr-FR" sz="2400" b="0" strike="noStrike" spc="-1" dirty="0">
              <a:latin typeface="Arial"/>
            </a:endParaRPr>
          </a:p>
          <a:p>
            <a:pPr algn="just">
              <a:lnSpc>
                <a:spcPct val="100000"/>
              </a:lnSpc>
              <a:tabLst>
                <a:tab pos="0" algn="l"/>
              </a:tabLst>
            </a:pPr>
            <a:endParaRPr lang="fr-FR" sz="2400" b="0" strike="noStrike" spc="-1" dirty="0">
              <a:latin typeface="Arial"/>
            </a:endParaRPr>
          </a:p>
        </p:txBody>
      </p:sp>
      <p:sp>
        <p:nvSpPr>
          <p:cNvPr id="279" name="ZoneTexte 3"/>
          <p:cNvSpPr/>
          <p:nvPr/>
        </p:nvSpPr>
        <p:spPr>
          <a:xfrm>
            <a:off x="709364" y="1672414"/>
            <a:ext cx="60948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fr-FR" sz="1800" b="1" i="1" strike="noStrike" spc="-1" dirty="0">
                <a:solidFill>
                  <a:srgbClr val="000000"/>
                </a:solidFill>
                <a:latin typeface="Calibri"/>
                <a:ea typeface="Arial"/>
              </a:rPr>
              <a:t>Quel est le statut juridique du végétal actuel en France ?</a:t>
            </a:r>
            <a:endParaRPr lang="fr-FR" sz="1800" b="0" strike="noStrike" spc="-1" dirty="0">
              <a:latin typeface="Arial"/>
            </a:endParaRPr>
          </a:p>
        </p:txBody>
      </p:sp>
      <p:pic>
        <p:nvPicPr>
          <p:cNvPr id="3" name="Image 2">
            <a:extLst>
              <a:ext uri="{FF2B5EF4-FFF2-40B4-BE49-F238E27FC236}">
                <a16:creationId xmlns:a16="http://schemas.microsoft.com/office/drawing/2014/main" id="{E49F632A-7055-B520-CB5B-6CD440430ED9}"/>
              </a:ext>
            </a:extLst>
          </p:cNvPr>
          <p:cNvPicPr>
            <a:picLocks noChangeAspect="1"/>
          </p:cNvPicPr>
          <p:nvPr/>
        </p:nvPicPr>
        <p:blipFill>
          <a:blip r:embed="rId3"/>
          <a:stretch>
            <a:fillRect/>
          </a:stretch>
        </p:blipFill>
        <p:spPr>
          <a:xfrm>
            <a:off x="7286169" y="1371730"/>
            <a:ext cx="4092295" cy="515042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CE1">
            <a:alpha val="4000"/>
          </a:srgbClr>
        </a:solidFill>
        <a:effectLst/>
      </p:bgPr>
    </p:bg>
    <p:spTree>
      <p:nvGrpSpPr>
        <p:cNvPr id="1" name=""/>
        <p:cNvGrpSpPr/>
        <p:nvPr/>
      </p:nvGrpSpPr>
      <p:grpSpPr>
        <a:xfrm>
          <a:off x="0" y="0"/>
          <a:ext cx="0" cy="0"/>
          <a:chOff x="0" y="0"/>
          <a:chExt cx="0" cy="0"/>
        </a:xfrm>
      </p:grpSpPr>
      <p:sp>
        <p:nvSpPr>
          <p:cNvPr id="280" name="Titre 1"/>
          <p:cNvSpPr/>
          <p:nvPr/>
        </p:nvSpPr>
        <p:spPr>
          <a:xfrm>
            <a:off x="369720" y="471960"/>
            <a:ext cx="10957680" cy="910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3200" b="1" i="1" strike="noStrike" spc="-1">
                <a:solidFill>
                  <a:srgbClr val="000000"/>
                </a:solidFill>
                <a:latin typeface="Calibri"/>
                <a:ea typeface="DejaVu Sans"/>
              </a:rPr>
              <a:t>La façon dont nos sociétés traitent le vivant non humain devrait être reconsidérée en profondeur (P) </a:t>
            </a:r>
            <a:br/>
            <a:endParaRPr lang="fr-FR" sz="3200" b="0" strike="noStrike" spc="-1">
              <a:latin typeface="Arial"/>
            </a:endParaRPr>
          </a:p>
        </p:txBody>
      </p:sp>
      <p:sp>
        <p:nvSpPr>
          <p:cNvPr id="281" name="ZoneTexte 2"/>
          <p:cNvSpPr/>
          <p:nvPr/>
        </p:nvSpPr>
        <p:spPr>
          <a:xfrm>
            <a:off x="597426" y="1602859"/>
            <a:ext cx="6879819" cy="452286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fr-FR" sz="1800" b="0" strike="noStrike" spc="-1" dirty="0">
                <a:solidFill>
                  <a:srgbClr val="000000"/>
                </a:solidFill>
                <a:latin typeface="Arial"/>
                <a:ea typeface="DejaVu Sans"/>
              </a:rPr>
              <a:t>Ce sont les avancées de la Science et les progrès de notre conscience qui conduisent à repenser la définition même du vivant, et à envisager le vivant </a:t>
            </a:r>
            <a:r>
              <a:rPr lang="fr-FR" sz="1800" b="1" strike="noStrike" spc="-1" dirty="0">
                <a:solidFill>
                  <a:srgbClr val="000000"/>
                </a:solidFill>
                <a:latin typeface="Arial"/>
                <a:ea typeface="DejaVu Sans"/>
              </a:rPr>
              <a:t>dont nous faisons partie </a:t>
            </a:r>
            <a:r>
              <a:rPr lang="fr-FR" sz="1800" b="0" strike="noStrike" spc="-1" dirty="0">
                <a:solidFill>
                  <a:srgbClr val="000000"/>
                </a:solidFill>
                <a:latin typeface="Arial"/>
                <a:ea typeface="DejaVu Sans"/>
              </a:rPr>
              <a:t>dans sa dimension écosystémique c’est-à-dire dans ses relations d’interdépendance. ( Nature, Air, Sols, Eaux, environnements, animaux, plantes, etc…), </a:t>
            </a: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r>
              <a:rPr lang="fr-FR" sz="1800" b="0" strike="noStrike" spc="-1" dirty="0">
                <a:solidFill>
                  <a:srgbClr val="000000"/>
                </a:solidFill>
                <a:latin typeface="Arial"/>
                <a:ea typeface="DejaVu Sans"/>
              </a:rPr>
              <a:t>Le respect du vivant sous toutes ses formes et des environnements qui lui permettent de se développer doit guider nos choix de société: </a:t>
            </a: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r>
              <a:rPr lang="fr-FR" sz="1800" b="0" strike="noStrike" spc="-1" dirty="0">
                <a:solidFill>
                  <a:srgbClr val="000000"/>
                </a:solidFill>
                <a:latin typeface="Arial"/>
                <a:ea typeface="DejaVu Sans"/>
              </a:rPr>
              <a:t>Protéger les environnements et les espèces qui y vivent</a:t>
            </a:r>
            <a:endParaRPr lang="fr-FR" sz="1800" b="0" strike="noStrike" spc="-1" dirty="0">
              <a:latin typeface="Arial"/>
            </a:endParaRPr>
          </a:p>
          <a:p>
            <a:pPr algn="just">
              <a:lnSpc>
                <a:spcPct val="100000"/>
              </a:lnSpc>
            </a:pPr>
            <a:r>
              <a:rPr lang="fr-FR" sz="1800" b="0" strike="noStrike" spc="-1" dirty="0">
                <a:solidFill>
                  <a:srgbClr val="000000"/>
                </a:solidFill>
                <a:latin typeface="Arial"/>
                <a:ea typeface="DejaVu Sans"/>
              </a:rPr>
              <a:t>Respecter le caractère sensible des êtres vivants, et s’abstenir d’infliger des souffrances</a:t>
            </a: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endParaRPr lang="fr-FR" sz="1800" b="0" strike="noStrike" spc="-1" dirty="0">
              <a:latin typeface="Arial"/>
            </a:endParaRPr>
          </a:p>
        </p:txBody>
      </p:sp>
      <p:pic>
        <p:nvPicPr>
          <p:cNvPr id="3" name="Image 2">
            <a:extLst>
              <a:ext uri="{FF2B5EF4-FFF2-40B4-BE49-F238E27FC236}">
                <a16:creationId xmlns:a16="http://schemas.microsoft.com/office/drawing/2014/main" id="{7F398C01-985D-D9CD-3E53-DCA32BE80D7E}"/>
              </a:ext>
            </a:extLst>
          </p:cNvPr>
          <p:cNvPicPr>
            <a:picLocks noChangeAspect="1"/>
          </p:cNvPicPr>
          <p:nvPr/>
        </p:nvPicPr>
        <p:blipFill>
          <a:blip r:embed="rId3"/>
          <a:stretch>
            <a:fillRect/>
          </a:stretch>
        </p:blipFill>
        <p:spPr>
          <a:xfrm>
            <a:off x="8055980" y="1507970"/>
            <a:ext cx="2615879" cy="450857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ECE1">
            <a:alpha val="4000"/>
          </a:srgbClr>
        </a:solidFill>
        <a:effectLst/>
      </p:bgPr>
    </p:bg>
    <p:spTree>
      <p:nvGrpSpPr>
        <p:cNvPr id="1" name=""/>
        <p:cNvGrpSpPr/>
        <p:nvPr/>
      </p:nvGrpSpPr>
      <p:grpSpPr>
        <a:xfrm>
          <a:off x="0" y="0"/>
          <a:ext cx="0" cy="0"/>
          <a:chOff x="0" y="0"/>
          <a:chExt cx="0" cy="0"/>
        </a:xfrm>
      </p:grpSpPr>
      <p:sp>
        <p:nvSpPr>
          <p:cNvPr id="282" name="Titre 1"/>
          <p:cNvSpPr/>
          <p:nvPr/>
        </p:nvSpPr>
        <p:spPr>
          <a:xfrm>
            <a:off x="-151560" y="341280"/>
            <a:ext cx="10957680" cy="910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fr-FR" sz="2400" b="1" strike="noStrike" spc="-1">
                <a:solidFill>
                  <a:srgbClr val="000000"/>
                </a:solidFill>
                <a:latin typeface="Arial"/>
                <a:ea typeface="DejaVu Sans"/>
              </a:rPr>
              <a:t>Re considérer l’animal domestique (P):</a:t>
            </a:r>
            <a:br/>
            <a:br/>
            <a:endParaRPr lang="fr-FR" sz="2400" b="0" strike="noStrike" spc="-1">
              <a:latin typeface="Arial"/>
            </a:endParaRPr>
          </a:p>
        </p:txBody>
      </p:sp>
      <p:sp>
        <p:nvSpPr>
          <p:cNvPr id="283" name="ZoneTexte 2"/>
          <p:cNvSpPr/>
          <p:nvPr/>
        </p:nvSpPr>
        <p:spPr>
          <a:xfrm>
            <a:off x="174960" y="952200"/>
            <a:ext cx="6193080" cy="569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fr-FR" sz="1800" b="0" strike="noStrike" spc="-1">
              <a:latin typeface="Arial"/>
            </a:endParaRPr>
          </a:p>
          <a:p>
            <a:pPr>
              <a:lnSpc>
                <a:spcPct val="100000"/>
              </a:lnSpc>
            </a:pPr>
            <a:r>
              <a:rPr lang="fr-FR" sz="1400" b="1" strike="noStrike" spc="-1">
                <a:solidFill>
                  <a:srgbClr val="000000"/>
                </a:solidFill>
                <a:latin typeface="Arial"/>
                <a:ea typeface="DejaVu Sans"/>
              </a:rPr>
              <a:t>Chaque jour, 3,2 millions d’animaux terrestres sont tués dans les abattoirs français, soit 1,2 milliard par an. C’est dans les élevages industriels que grandissent 80% des animaux d’élevage</a:t>
            </a:r>
            <a:endParaRPr lang="fr-FR" sz="1400" b="0" strike="noStrike" spc="-1">
              <a:latin typeface="Arial"/>
            </a:endParaRPr>
          </a:p>
          <a:p>
            <a:pPr>
              <a:lnSpc>
                <a:spcPct val="100000"/>
              </a:lnSpc>
            </a:pPr>
            <a:endParaRPr lang="fr-FR" sz="1400" b="0" strike="noStrike" spc="-1">
              <a:latin typeface="Arial"/>
            </a:endParaRPr>
          </a:p>
          <a:p>
            <a:pPr>
              <a:lnSpc>
                <a:spcPct val="100000"/>
              </a:lnSpc>
            </a:pPr>
            <a:endParaRPr lang="fr-FR" sz="1400" b="0" strike="noStrike" spc="-1">
              <a:latin typeface="Arial"/>
            </a:endParaRPr>
          </a:p>
          <a:p>
            <a:pPr>
              <a:lnSpc>
                <a:spcPct val="100000"/>
              </a:lnSpc>
            </a:pPr>
            <a:r>
              <a:rPr lang="fr-FR" sz="1400" b="1" strike="noStrike" spc="-1">
                <a:solidFill>
                  <a:srgbClr val="000000"/>
                </a:solidFill>
                <a:latin typeface="Arial"/>
                <a:ea typeface="DejaVu Sans"/>
              </a:rPr>
              <a:t>Continuer à manger de la viande?:</a:t>
            </a:r>
            <a:endParaRPr lang="fr-FR" sz="1400" b="0" strike="noStrike" spc="-1">
              <a:latin typeface="Arial"/>
            </a:endParaRPr>
          </a:p>
          <a:p>
            <a:pPr>
              <a:lnSpc>
                <a:spcPct val="100000"/>
              </a:lnSpc>
            </a:pPr>
            <a:endParaRPr lang="fr-FR" sz="1400" b="0" strike="noStrike" spc="-1">
              <a:latin typeface="Arial"/>
            </a:endParaRPr>
          </a:p>
          <a:p>
            <a:pPr marL="285840" indent="-284760" algn="just">
              <a:lnSpc>
                <a:spcPct val="100000"/>
              </a:lnSpc>
              <a:buClr>
                <a:srgbClr val="000000"/>
              </a:buClr>
              <a:buFont typeface="Arial"/>
              <a:buChar char="•"/>
            </a:pPr>
            <a:r>
              <a:rPr lang="fr-FR" sz="1400" b="0" strike="noStrike" spc="-1">
                <a:solidFill>
                  <a:srgbClr val="000000"/>
                </a:solidFill>
                <a:latin typeface="Arial"/>
                <a:ea typeface="DejaVu Sans"/>
              </a:rPr>
              <a:t>Peut-être, mais en requestionnant la nécessité vitale de consommer des protéines animales et en favorisant la consommation de protéines végétales. Pour des raisons éthiques, et/ou pour réduire nos émissions de gaz à effet de serre.</a:t>
            </a:r>
            <a:endParaRPr lang="fr-FR" sz="1400" b="0" strike="noStrike" spc="-1">
              <a:latin typeface="Arial"/>
            </a:endParaRPr>
          </a:p>
          <a:p>
            <a:pPr algn="just">
              <a:lnSpc>
                <a:spcPct val="100000"/>
              </a:lnSpc>
            </a:pPr>
            <a:endParaRPr lang="fr-FR" sz="1400" b="0" strike="noStrike" spc="-1">
              <a:latin typeface="Arial"/>
            </a:endParaRPr>
          </a:p>
          <a:p>
            <a:pPr marL="285840" indent="-284760" algn="just">
              <a:lnSpc>
                <a:spcPct val="100000"/>
              </a:lnSpc>
              <a:buClr>
                <a:srgbClr val="000000"/>
              </a:buClr>
              <a:buFont typeface="Arial"/>
              <a:buChar char="•"/>
            </a:pPr>
            <a:r>
              <a:rPr lang="fr-FR" sz="1400" b="0" strike="noStrike" spc="-1">
                <a:solidFill>
                  <a:srgbClr val="000000"/>
                </a:solidFill>
                <a:latin typeface="Arial"/>
                <a:ea typeface="DejaVu Sans"/>
              </a:rPr>
              <a:t>Réduire les élevages intensifs, notamment en stalle pour préserver le bien-être animal et éviter de consommer de la viande de mauvaise qualité, ce qui entraîne des effets délétères pour la santé ( maladies cardio-vasculaires, inflammations chroniques, cancers).</a:t>
            </a:r>
            <a:endParaRPr lang="fr-FR" sz="1400" b="0" strike="noStrike" spc="-1">
              <a:latin typeface="Arial"/>
            </a:endParaRPr>
          </a:p>
          <a:p>
            <a:pPr algn="just">
              <a:lnSpc>
                <a:spcPct val="100000"/>
              </a:lnSpc>
            </a:pPr>
            <a:endParaRPr lang="fr-FR" sz="1400" b="0" strike="noStrike" spc="-1">
              <a:latin typeface="Arial"/>
            </a:endParaRPr>
          </a:p>
          <a:p>
            <a:pPr marL="285840" indent="-284760" algn="just">
              <a:lnSpc>
                <a:spcPct val="100000"/>
              </a:lnSpc>
              <a:buClr>
                <a:srgbClr val="000000"/>
              </a:buClr>
              <a:buFont typeface="Arial"/>
              <a:buChar char="•"/>
            </a:pPr>
            <a:r>
              <a:rPr lang="fr-FR" sz="1400" b="0" strike="noStrike" spc="-1">
                <a:solidFill>
                  <a:srgbClr val="000000"/>
                </a:solidFill>
                <a:latin typeface="Arial"/>
                <a:ea typeface="DejaVu Sans"/>
              </a:rPr>
              <a:t>Favoriser l’élevage paysan, et lutter contre les pratiques d’élevage industrielles</a:t>
            </a:r>
            <a:endParaRPr lang="fr-FR" sz="1400" b="0" strike="noStrike" spc="-1">
              <a:latin typeface="Arial"/>
            </a:endParaRPr>
          </a:p>
          <a:p>
            <a:pPr algn="just">
              <a:lnSpc>
                <a:spcPct val="100000"/>
              </a:lnSpc>
            </a:pPr>
            <a:endParaRPr lang="fr-FR" sz="1400" b="0" strike="noStrike" spc="-1">
              <a:latin typeface="Arial"/>
            </a:endParaRPr>
          </a:p>
          <a:p>
            <a:pPr marL="285840" indent="-284760" algn="just">
              <a:lnSpc>
                <a:spcPct val="100000"/>
              </a:lnSpc>
              <a:buClr>
                <a:srgbClr val="000000"/>
              </a:buClr>
              <a:buFont typeface="Arial"/>
              <a:buChar char="•"/>
            </a:pPr>
            <a:r>
              <a:rPr lang="fr-FR" sz="1400" b="0" strike="noStrike" spc="-1">
                <a:solidFill>
                  <a:srgbClr val="000000"/>
                </a:solidFill>
                <a:latin typeface="Arial"/>
                <a:ea typeface="DejaVu Sans"/>
              </a:rPr>
              <a:t>Favoriser la consommation responsable dès la cantine: un levier majeur pour la prise en compte du bien-être animal </a:t>
            </a:r>
            <a:endParaRPr lang="fr-FR" sz="1400" b="0" strike="noStrike" spc="-1">
              <a:latin typeface="Arial"/>
            </a:endParaRPr>
          </a:p>
          <a:p>
            <a:pPr algn="just">
              <a:lnSpc>
                <a:spcPct val="100000"/>
              </a:lnSpc>
            </a:pPr>
            <a:endParaRPr lang="fr-FR" sz="1400" b="0" strike="noStrike" spc="-1">
              <a:latin typeface="Arial"/>
            </a:endParaRPr>
          </a:p>
          <a:p>
            <a:pPr marL="285840" indent="-284760" algn="just">
              <a:lnSpc>
                <a:spcPct val="100000"/>
              </a:lnSpc>
              <a:buClr>
                <a:srgbClr val="FF0000"/>
              </a:buClr>
              <a:buFont typeface="Arial"/>
              <a:buChar char="•"/>
            </a:pPr>
            <a:r>
              <a:rPr lang="fr-FR" sz="1400" b="1" strike="noStrike" spc="-1">
                <a:solidFill>
                  <a:srgbClr val="FF0000"/>
                </a:solidFill>
                <a:latin typeface="Arial"/>
                <a:ea typeface="DejaVu Sans"/>
              </a:rPr>
              <a:t>Contrôler plus fortement les conditions d’élevage et d’abattage  ( création d’une inspection environnementale nationale) </a:t>
            </a:r>
            <a:endParaRPr lang="fr-FR" sz="1400" b="0" strike="noStrike" spc="-1">
              <a:latin typeface="Arial"/>
            </a:endParaRPr>
          </a:p>
        </p:txBody>
      </p:sp>
      <p:pic>
        <p:nvPicPr>
          <p:cNvPr id="284" name="Picture 2"/>
          <p:cNvPicPr/>
          <p:nvPr/>
        </p:nvPicPr>
        <p:blipFill>
          <a:blip r:embed="rId3"/>
          <a:stretch/>
        </p:blipFill>
        <p:spPr>
          <a:xfrm>
            <a:off x="6369480" y="922680"/>
            <a:ext cx="5692680" cy="3273120"/>
          </a:xfrm>
          <a:prstGeom prst="rect">
            <a:avLst/>
          </a:prstGeom>
          <a:ln w="0">
            <a:noFill/>
          </a:ln>
        </p:spPr>
      </p:pic>
      <p:sp>
        <p:nvSpPr>
          <p:cNvPr id="285" name="ZoneTexte 4"/>
          <p:cNvSpPr/>
          <p:nvPr/>
        </p:nvSpPr>
        <p:spPr>
          <a:xfrm>
            <a:off x="6369480" y="4907880"/>
            <a:ext cx="56926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u="sng" strike="noStrike" spc="-1">
                <a:solidFill>
                  <a:srgbClr val="0000FF"/>
                </a:solidFill>
                <a:uFillTx/>
                <a:latin typeface="Arial"/>
                <a:ea typeface="DejaVu Sans"/>
                <a:hlinkClick r:id="rId4"/>
              </a:rPr>
              <a:t>https://www.l214.com/enquetes/videos/</a:t>
            </a:r>
            <a:endParaRPr lang="fr-FR" sz="1800" b="0" strike="noStrike" spc="-1">
              <a:latin typeface="Arial"/>
            </a:endParaRPr>
          </a:p>
          <a:p>
            <a:pPr>
              <a:lnSpc>
                <a:spcPct val="100000"/>
              </a:lnSpc>
            </a:pPr>
            <a:endParaRPr lang="fr-FR" sz="18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ECE1">
            <a:alpha val="4000"/>
          </a:srgbClr>
        </a:solidFill>
        <a:effectLst/>
      </p:bgPr>
    </p:bg>
    <p:spTree>
      <p:nvGrpSpPr>
        <p:cNvPr id="1" name=""/>
        <p:cNvGrpSpPr/>
        <p:nvPr/>
      </p:nvGrpSpPr>
      <p:grpSpPr>
        <a:xfrm>
          <a:off x="0" y="0"/>
          <a:ext cx="0" cy="0"/>
          <a:chOff x="0" y="0"/>
          <a:chExt cx="0" cy="0"/>
        </a:xfrm>
      </p:grpSpPr>
      <p:sp>
        <p:nvSpPr>
          <p:cNvPr id="286" name="Titre 1"/>
          <p:cNvSpPr/>
          <p:nvPr/>
        </p:nvSpPr>
        <p:spPr>
          <a:xfrm>
            <a:off x="165600" y="196676"/>
            <a:ext cx="9380520" cy="910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2400" b="1" strike="noStrike" spc="-1" dirty="0">
                <a:solidFill>
                  <a:srgbClr val="000000"/>
                </a:solidFill>
                <a:latin typeface="Arial"/>
                <a:ea typeface="DejaVu Sans"/>
              </a:rPr>
              <a:t>Lutter contre les maltraitances et actes de cruauté envers les animaux de compagnie (P):</a:t>
            </a:r>
            <a:endParaRPr lang="fr-FR" sz="2400" b="0" strike="noStrike" spc="-1" dirty="0">
              <a:latin typeface="Arial"/>
            </a:endParaRPr>
          </a:p>
        </p:txBody>
      </p:sp>
      <p:pic>
        <p:nvPicPr>
          <p:cNvPr id="287" name="Image 5"/>
          <p:cNvPicPr/>
          <p:nvPr/>
        </p:nvPicPr>
        <p:blipFill>
          <a:blip r:embed="rId3"/>
          <a:stretch/>
        </p:blipFill>
        <p:spPr>
          <a:xfrm>
            <a:off x="165600" y="1379880"/>
            <a:ext cx="4464360" cy="3900600"/>
          </a:xfrm>
          <a:prstGeom prst="rect">
            <a:avLst/>
          </a:prstGeom>
          <a:ln w="0">
            <a:noFill/>
          </a:ln>
        </p:spPr>
      </p:pic>
      <p:pic>
        <p:nvPicPr>
          <p:cNvPr id="288" name="Image 7"/>
          <p:cNvPicPr/>
          <p:nvPr/>
        </p:nvPicPr>
        <p:blipFill>
          <a:blip r:embed="rId4"/>
          <a:stretch/>
        </p:blipFill>
        <p:spPr>
          <a:xfrm>
            <a:off x="7561080" y="858600"/>
            <a:ext cx="4464360" cy="1823040"/>
          </a:xfrm>
          <a:prstGeom prst="rect">
            <a:avLst/>
          </a:prstGeom>
          <a:ln w="0">
            <a:noFill/>
          </a:ln>
        </p:spPr>
      </p:pic>
      <p:pic>
        <p:nvPicPr>
          <p:cNvPr id="289" name="Image 9"/>
          <p:cNvPicPr/>
          <p:nvPr/>
        </p:nvPicPr>
        <p:blipFill>
          <a:blip r:embed="rId5"/>
          <a:stretch/>
        </p:blipFill>
        <p:spPr>
          <a:xfrm>
            <a:off x="9184320" y="2683080"/>
            <a:ext cx="2841120" cy="2203920"/>
          </a:xfrm>
          <a:prstGeom prst="rect">
            <a:avLst/>
          </a:prstGeom>
          <a:ln w="0">
            <a:noFill/>
          </a:ln>
        </p:spPr>
      </p:pic>
      <p:pic>
        <p:nvPicPr>
          <p:cNvPr id="290" name="Image 11"/>
          <p:cNvPicPr/>
          <p:nvPr/>
        </p:nvPicPr>
        <p:blipFill>
          <a:blip r:embed="rId6"/>
          <a:stretch/>
        </p:blipFill>
        <p:spPr>
          <a:xfrm>
            <a:off x="7561080" y="4924208"/>
            <a:ext cx="4464360" cy="1835640"/>
          </a:xfrm>
          <a:prstGeom prst="rect">
            <a:avLst/>
          </a:prstGeom>
          <a:ln w="0">
            <a:noFill/>
          </a:ln>
        </p:spPr>
      </p:pic>
      <p:pic>
        <p:nvPicPr>
          <p:cNvPr id="291" name="Image 13"/>
          <p:cNvPicPr/>
          <p:nvPr/>
        </p:nvPicPr>
        <p:blipFill>
          <a:blip r:embed="rId7"/>
          <a:stretch/>
        </p:blipFill>
        <p:spPr>
          <a:xfrm>
            <a:off x="2780795" y="1379880"/>
            <a:ext cx="4713708" cy="4098240"/>
          </a:xfrm>
          <a:prstGeom prst="rect">
            <a:avLst/>
          </a:prstGeom>
          <a:ln w="0">
            <a:noFill/>
          </a:ln>
        </p:spPr>
      </p:pic>
      <p:sp>
        <p:nvSpPr>
          <p:cNvPr id="292" name="ZoneTexte 15"/>
          <p:cNvSpPr/>
          <p:nvPr/>
        </p:nvSpPr>
        <p:spPr>
          <a:xfrm>
            <a:off x="381414" y="5656860"/>
            <a:ext cx="686268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a:solidFill>
                  <a:srgbClr val="000000"/>
                </a:solidFill>
                <a:latin typeface="Arial"/>
                <a:ea typeface="DejaVu Sans"/>
              </a:rPr>
              <a:t>https://www.mercipourlinfo.fr/actualites/droits-et-demarches/maltraitance-animale-vous-pouvez-desormais-signaler-les-actes-malveillants-en-ligne-1038953</a:t>
            </a:r>
            <a:endParaRPr lang="fr-FR" sz="18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ECE1">
            <a:alpha val="4000"/>
          </a:srgbClr>
        </a:solidFill>
        <a:effectLst/>
      </p:bgPr>
    </p:bg>
    <p:spTree>
      <p:nvGrpSpPr>
        <p:cNvPr id="1" name=""/>
        <p:cNvGrpSpPr/>
        <p:nvPr/>
      </p:nvGrpSpPr>
      <p:grpSpPr>
        <a:xfrm>
          <a:off x="0" y="0"/>
          <a:ext cx="0" cy="0"/>
          <a:chOff x="0" y="0"/>
          <a:chExt cx="0" cy="0"/>
        </a:xfrm>
      </p:grpSpPr>
      <p:sp>
        <p:nvSpPr>
          <p:cNvPr id="293" name="Titre 1"/>
          <p:cNvSpPr/>
          <p:nvPr/>
        </p:nvSpPr>
        <p:spPr>
          <a:xfrm>
            <a:off x="1868040" y="172800"/>
            <a:ext cx="8454600" cy="906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2400" b="1" strike="noStrike" spc="-1">
                <a:solidFill>
                  <a:srgbClr val="000000"/>
                </a:solidFill>
                <a:latin typeface="Arial"/>
                <a:ea typeface="DejaVu Sans"/>
              </a:rPr>
              <a:t>Lutter contre les trafics illicites d’animaux (P):</a:t>
            </a:r>
            <a:br/>
            <a:endParaRPr lang="fr-FR" sz="2400" b="0" strike="noStrike" spc="-1">
              <a:latin typeface="Arial"/>
            </a:endParaRPr>
          </a:p>
        </p:txBody>
      </p:sp>
      <p:sp>
        <p:nvSpPr>
          <p:cNvPr id="294" name="ZoneTexte 2"/>
          <p:cNvSpPr/>
          <p:nvPr/>
        </p:nvSpPr>
        <p:spPr>
          <a:xfrm>
            <a:off x="891360" y="755640"/>
            <a:ext cx="949680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000000"/>
                </a:solidFill>
                <a:latin typeface="Arial"/>
                <a:ea typeface="DejaVu Sans"/>
              </a:rPr>
              <a:t>La France, carrefour du trafic d'espèces sauvages:</a:t>
            </a:r>
            <a:endParaRPr lang="fr-FR" sz="1800" b="0" strike="noStrike" spc="-1">
              <a:latin typeface="Arial"/>
            </a:endParaRPr>
          </a:p>
          <a:p>
            <a:pPr>
              <a:lnSpc>
                <a:spcPct val="100000"/>
              </a:lnSpc>
            </a:pPr>
            <a:endParaRPr lang="fr-FR" sz="1800" b="0" strike="noStrike" spc="-1">
              <a:latin typeface="Arial"/>
            </a:endParaRPr>
          </a:p>
          <a:p>
            <a:pPr>
              <a:lnSpc>
                <a:spcPct val="100000"/>
              </a:lnSpc>
            </a:pPr>
            <a:r>
              <a:rPr lang="fr-FR" sz="1800" b="0" strike="noStrike" spc="-1">
                <a:solidFill>
                  <a:srgbClr val="000000"/>
                </a:solidFill>
                <a:latin typeface="Arial"/>
                <a:ea typeface="DejaVu Sans"/>
              </a:rPr>
              <a:t>Ce commerce illégal et très lucratif est l’un des principaux facteurs d’érosion de la biodiversité </a:t>
            </a:r>
            <a:r>
              <a:rPr lang="fr-FR" sz="1100" b="0" i="1" strike="noStrike" spc="-1">
                <a:solidFill>
                  <a:srgbClr val="000000"/>
                </a:solidFill>
                <a:latin typeface="Arial"/>
                <a:ea typeface="DejaVu Sans"/>
              </a:rPr>
              <a:t>( Source: Le Monde 8 avril 2023 Perrine Mouterde)</a:t>
            </a:r>
            <a:endParaRPr lang="fr-FR" sz="1100" b="0" strike="noStrike" spc="-1">
              <a:latin typeface="Arial"/>
            </a:endParaRPr>
          </a:p>
        </p:txBody>
      </p:sp>
      <p:sp>
        <p:nvSpPr>
          <p:cNvPr id="295" name="ZoneTexte 3"/>
          <p:cNvSpPr/>
          <p:nvPr/>
        </p:nvSpPr>
        <p:spPr>
          <a:xfrm>
            <a:off x="658800" y="2012400"/>
            <a:ext cx="920196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000000"/>
                </a:solidFill>
                <a:latin typeface="Arial"/>
                <a:ea typeface="DejaVu Sans"/>
              </a:rPr>
              <a:t>Exemples: Les civelles ou alevins d’anguilles qui sont menacées d’extinction font l’objet d’un commerce massif à destination de l’Asie, où elles peuvent être revendues jusqu’à plusieurs milliers d’euros le kilo » ( encore plus rentable que la drogue selon le parquet de La Roche sur Yon (Vendée)</a:t>
            </a:r>
            <a:endParaRPr lang="fr-FR" sz="1400" b="0" strike="noStrike" spc="-1">
              <a:latin typeface="Arial"/>
            </a:endParaRPr>
          </a:p>
        </p:txBody>
      </p:sp>
      <p:pic>
        <p:nvPicPr>
          <p:cNvPr id="296" name="Image 6"/>
          <p:cNvPicPr/>
          <p:nvPr/>
        </p:nvPicPr>
        <p:blipFill>
          <a:blip r:embed="rId3"/>
          <a:stretch/>
        </p:blipFill>
        <p:spPr>
          <a:xfrm>
            <a:off x="533160" y="2959560"/>
            <a:ext cx="6215400" cy="2712600"/>
          </a:xfrm>
          <a:prstGeom prst="rect">
            <a:avLst/>
          </a:prstGeom>
          <a:ln w="0">
            <a:noFill/>
          </a:ln>
        </p:spPr>
      </p:pic>
      <p:pic>
        <p:nvPicPr>
          <p:cNvPr id="297" name="Image 10"/>
          <p:cNvPicPr/>
          <p:nvPr/>
        </p:nvPicPr>
        <p:blipFill>
          <a:blip r:embed="rId4"/>
          <a:stretch/>
        </p:blipFill>
        <p:spPr>
          <a:xfrm>
            <a:off x="6749280" y="2635200"/>
            <a:ext cx="5235120" cy="4046760"/>
          </a:xfrm>
          <a:prstGeom prst="rect">
            <a:avLst/>
          </a:prstGeom>
          <a:ln w="0">
            <a:noFill/>
          </a:ln>
        </p:spPr>
      </p:pic>
      <p:sp>
        <p:nvSpPr>
          <p:cNvPr id="298" name="ZoneTexte 17"/>
          <p:cNvSpPr/>
          <p:nvPr/>
        </p:nvSpPr>
        <p:spPr>
          <a:xfrm>
            <a:off x="494640" y="5737860"/>
            <a:ext cx="625392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dirty="0">
                <a:solidFill>
                  <a:srgbClr val="FF0000"/>
                </a:solidFill>
                <a:latin typeface="Arial"/>
                <a:ea typeface="DejaVu Sans"/>
              </a:rPr>
              <a:t>Le commerce d’animaux sauvages accroît le risque de zoonoses: 60% des maladies émergentes proviennent de pathologies d’origine animale. Parmi eux, près de 72% sont issus de la faune sauvage. ( Cf. viande de brousse) </a:t>
            </a:r>
            <a:endParaRPr lang="fr-FR" sz="1400" b="0" strike="noStrike" spc="-1" dirty="0">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ECE1">
            <a:alpha val="4000"/>
          </a:srgbClr>
        </a:solidFill>
        <a:effectLst/>
      </p:bgPr>
    </p:bg>
    <p:spTree>
      <p:nvGrpSpPr>
        <p:cNvPr id="1" name=""/>
        <p:cNvGrpSpPr/>
        <p:nvPr/>
      </p:nvGrpSpPr>
      <p:grpSpPr>
        <a:xfrm>
          <a:off x="0" y="0"/>
          <a:ext cx="0" cy="0"/>
          <a:chOff x="0" y="0"/>
          <a:chExt cx="0" cy="0"/>
        </a:xfrm>
      </p:grpSpPr>
      <p:sp>
        <p:nvSpPr>
          <p:cNvPr id="299" name="Titre 1"/>
          <p:cNvSpPr/>
          <p:nvPr/>
        </p:nvSpPr>
        <p:spPr>
          <a:xfrm>
            <a:off x="862560" y="98280"/>
            <a:ext cx="8535960" cy="548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br/>
            <a:r>
              <a:rPr lang="fr-FR" sz="2400" b="1" strike="noStrike" spc="-1">
                <a:solidFill>
                  <a:srgbClr val="000000"/>
                </a:solidFill>
                <a:latin typeface="Arial"/>
                <a:ea typeface="DejaVu Sans"/>
              </a:rPr>
              <a:t>Mieux contrôler les pratiques de chasse (F) </a:t>
            </a:r>
            <a:endParaRPr lang="fr-FR" sz="2400" b="0" strike="noStrike" spc="-1">
              <a:latin typeface="Arial"/>
            </a:endParaRPr>
          </a:p>
        </p:txBody>
      </p:sp>
      <p:sp>
        <p:nvSpPr>
          <p:cNvPr id="300" name="ZoneTexte 4"/>
          <p:cNvSpPr/>
          <p:nvPr/>
        </p:nvSpPr>
        <p:spPr>
          <a:xfrm>
            <a:off x="670860" y="977366"/>
            <a:ext cx="8919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strike="noStrike" spc="-1" dirty="0">
                <a:solidFill>
                  <a:srgbClr val="000000"/>
                </a:solidFill>
                <a:latin typeface="Arial"/>
                <a:ea typeface="DejaVu Sans"/>
              </a:rPr>
              <a:t>Sans en arriver à une interdiction totale de la chasse ( chasses de régulation) , certaines pratiques doivent être remises en question :</a:t>
            </a:r>
            <a:endParaRPr lang="fr-FR" sz="1800" b="0" strike="noStrike" spc="-1" dirty="0">
              <a:latin typeface="Arial"/>
            </a:endParaRPr>
          </a:p>
        </p:txBody>
      </p:sp>
      <p:sp>
        <p:nvSpPr>
          <p:cNvPr id="301" name="ZoneTexte 7"/>
          <p:cNvSpPr/>
          <p:nvPr/>
        </p:nvSpPr>
        <p:spPr>
          <a:xfrm>
            <a:off x="504970" y="2571024"/>
            <a:ext cx="6205680" cy="31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16000" indent="-215280" algn="just">
              <a:lnSpc>
                <a:spcPct val="100000"/>
              </a:lnSpc>
              <a:buClr>
                <a:srgbClr val="3A3A3A"/>
              </a:buClr>
              <a:buFont typeface="Arial"/>
              <a:buChar char="•"/>
            </a:pPr>
            <a:r>
              <a:rPr lang="fr-FR" sz="1800" b="0" strike="noStrike" spc="-1" dirty="0">
                <a:solidFill>
                  <a:srgbClr val="3A3A3A"/>
                </a:solidFill>
                <a:latin typeface="Marianne"/>
                <a:ea typeface="DejaVu Sans"/>
              </a:rPr>
              <a:t>l’élevage d’animaux destinés à la chasse ;</a:t>
            </a:r>
            <a:endParaRPr lang="fr-FR" sz="1800" b="0" strike="noStrike" spc="-1" dirty="0">
              <a:latin typeface="Arial"/>
            </a:endParaRPr>
          </a:p>
          <a:p>
            <a:pPr marL="216000" indent="-215280" algn="just">
              <a:lnSpc>
                <a:spcPct val="100000"/>
              </a:lnSpc>
              <a:buClr>
                <a:srgbClr val="3A3A3A"/>
              </a:buClr>
              <a:buFont typeface="Arial"/>
              <a:buChar char="•"/>
            </a:pPr>
            <a:r>
              <a:rPr lang="fr-FR" sz="1800" b="0" strike="noStrike" spc="-1" dirty="0">
                <a:solidFill>
                  <a:srgbClr val="3A3A3A"/>
                </a:solidFill>
                <a:latin typeface="Marianne"/>
                <a:ea typeface="DejaVu Sans"/>
              </a:rPr>
              <a:t>la chasse d’espèces menacées ou en mauvais état de conservation (des oiseaux chassés en France sont inscrits sur la </a:t>
            </a:r>
            <a:r>
              <a:rPr lang="fr-FR" sz="1800" b="0" u="sng" strike="noStrike" spc="-1" dirty="0">
                <a:solidFill>
                  <a:srgbClr val="0000FF"/>
                </a:solidFill>
                <a:uFillTx/>
                <a:latin typeface="Marianne"/>
                <a:ea typeface="DejaVu Sans"/>
                <a:hlinkClick r:id="rId3"/>
              </a:rPr>
              <a:t>liste rouge des espèces menacées</a:t>
            </a:r>
            <a:r>
              <a:rPr lang="fr-FR" sz="1800" b="0" strike="noStrike" spc="-1" dirty="0">
                <a:solidFill>
                  <a:srgbClr val="3A3A3A"/>
                </a:solidFill>
                <a:latin typeface="Marianne"/>
                <a:ea typeface="DejaVu Sans"/>
              </a:rPr>
              <a:t>) ;</a:t>
            </a:r>
            <a:endParaRPr lang="fr-FR" sz="1800" b="0" strike="noStrike" spc="-1" dirty="0">
              <a:latin typeface="Arial"/>
            </a:endParaRPr>
          </a:p>
          <a:p>
            <a:pPr marL="216000" indent="-215280" algn="just">
              <a:lnSpc>
                <a:spcPct val="100000"/>
              </a:lnSpc>
              <a:buClr>
                <a:srgbClr val="3A3A3A"/>
              </a:buClr>
              <a:buFont typeface="Arial"/>
              <a:buChar char="•"/>
            </a:pPr>
            <a:r>
              <a:rPr lang="fr-FR" sz="1800" b="0" strike="noStrike" spc="-1" dirty="0">
                <a:solidFill>
                  <a:srgbClr val="3A3A3A"/>
                </a:solidFill>
                <a:latin typeface="Marianne"/>
                <a:ea typeface="DejaVu Sans"/>
              </a:rPr>
              <a:t>certaines pratiques de chasse : chasse à la glu (interdite en mars 2021), chasse à courre, etc. ;</a:t>
            </a:r>
            <a:endParaRPr lang="fr-FR" sz="1800" b="0" strike="noStrike" spc="-1" dirty="0">
              <a:latin typeface="Arial"/>
            </a:endParaRPr>
          </a:p>
          <a:p>
            <a:pPr marL="216000" indent="-215280" algn="just">
              <a:lnSpc>
                <a:spcPct val="100000"/>
              </a:lnSpc>
              <a:buClr>
                <a:srgbClr val="3A3A3A"/>
              </a:buClr>
              <a:buFont typeface="Arial"/>
              <a:buChar char="•"/>
            </a:pPr>
            <a:r>
              <a:rPr lang="fr-FR" sz="1800" b="0" strike="noStrike" spc="-1" dirty="0">
                <a:solidFill>
                  <a:srgbClr val="3A3A3A"/>
                </a:solidFill>
                <a:latin typeface="Marianne"/>
                <a:ea typeface="DejaVu Sans"/>
              </a:rPr>
              <a:t>la chasse dans les propriétés privées (enclos ou parcs de chasse) où cerfs et sangliers se multiplient en nombre, au détriment de la protection de la forêt.</a:t>
            </a:r>
            <a:endParaRPr lang="fr-FR" sz="1800" b="0" strike="noStrike" spc="-1" dirty="0">
              <a:latin typeface="Arial"/>
            </a:endParaRPr>
          </a:p>
        </p:txBody>
      </p:sp>
      <p:sp>
        <p:nvSpPr>
          <p:cNvPr id="302" name="ZoneTexte 9"/>
          <p:cNvSpPr/>
          <p:nvPr/>
        </p:nvSpPr>
        <p:spPr>
          <a:xfrm>
            <a:off x="367920" y="5763600"/>
            <a:ext cx="67341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400" b="0" strike="noStrike" spc="-1">
                <a:solidFill>
                  <a:srgbClr val="000000"/>
                </a:solidFill>
                <a:latin typeface="Arial"/>
                <a:ea typeface="DejaVu Sans"/>
              </a:rPr>
              <a:t>https://www.vie-publique.fr/eclairage/285398-la-chasse-en-france-un-etat-des-lieux</a:t>
            </a:r>
            <a:endParaRPr lang="fr-FR" sz="1400" b="0" strike="noStrike" spc="-1">
              <a:latin typeface="Arial"/>
            </a:endParaRPr>
          </a:p>
        </p:txBody>
      </p:sp>
      <p:sp>
        <p:nvSpPr>
          <p:cNvPr id="303" name="ZoneTexte 13"/>
          <p:cNvSpPr/>
          <p:nvPr/>
        </p:nvSpPr>
        <p:spPr>
          <a:xfrm>
            <a:off x="7102080" y="4505940"/>
            <a:ext cx="3855960" cy="182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200" b="0" strike="noStrike" spc="-1">
                <a:solidFill>
                  <a:srgbClr val="0D0D0D"/>
                </a:solidFill>
                <a:latin typeface="Arial"/>
                <a:ea typeface="DejaVu Sans"/>
              </a:rPr>
              <a:t>Des oiseaux vivants, maintenus en cage pour attirer et chasser plus facilement des oiseaux sauvages : c'est la technique de chasse des "appelants". Selon certains activistes, cette pratique devrait être interdite. Pour les chasseurs, c'est une tradition sans danger. Explications.</a:t>
            </a:r>
            <a:br/>
            <a:br/>
            <a:r>
              <a:rPr lang="fr-FR" sz="1200" b="0" strike="noStrike" spc="-1">
                <a:solidFill>
                  <a:srgbClr val="0D0D0D"/>
                </a:solidFill>
                <a:latin typeface="Arial"/>
                <a:ea typeface="DejaVu Sans"/>
              </a:rPr>
              <a:t>Retrouver toutes les infos sur la vidéo sur :</a:t>
            </a:r>
            <a:r>
              <a:rPr lang="fr-FR" sz="1200" b="0" u="sng" strike="noStrike" spc="-1">
                <a:solidFill>
                  <a:srgbClr val="0000FF"/>
                </a:solidFill>
                <a:uFillTx/>
                <a:latin typeface="Arial"/>
                <a:ea typeface="DejaVu Sans"/>
                <a:hlinkClick r:id="rId4"/>
              </a:rPr>
              <a:t>https://www.francetvinfo.fr/monde/environnement/biodiversite/video-la-technique-de-chasse-des-appelants-une-methode-controversee_4765373.html</a:t>
            </a:r>
            <a:endParaRPr lang="fr-FR" sz="1200" b="0" strike="noStrike" spc="-1">
              <a:latin typeface="Arial"/>
            </a:endParaRPr>
          </a:p>
        </p:txBody>
      </p:sp>
      <p:pic>
        <p:nvPicPr>
          <p:cNvPr id="304" name="Image 18"/>
          <p:cNvPicPr/>
          <p:nvPr/>
        </p:nvPicPr>
        <p:blipFill>
          <a:blip r:embed="rId5"/>
          <a:stretch/>
        </p:blipFill>
        <p:spPr>
          <a:xfrm>
            <a:off x="7005960" y="1440000"/>
            <a:ext cx="4943520" cy="291744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re 1"/>
          <p:cNvSpPr/>
          <p:nvPr/>
        </p:nvSpPr>
        <p:spPr>
          <a:xfrm>
            <a:off x="397800" y="-370080"/>
            <a:ext cx="11621880" cy="114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endParaRPr lang="fr-FR" sz="3200" b="0" strike="noStrike" spc="-1" dirty="0">
              <a:latin typeface="Arial"/>
            </a:endParaRPr>
          </a:p>
        </p:txBody>
      </p:sp>
      <p:sp>
        <p:nvSpPr>
          <p:cNvPr id="231" name="Sous-titre 2"/>
          <p:cNvSpPr/>
          <p:nvPr/>
        </p:nvSpPr>
        <p:spPr>
          <a:xfrm>
            <a:off x="675593" y="4632158"/>
            <a:ext cx="7687421" cy="200637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499"/>
              </a:spcBef>
            </a:pPr>
            <a:endParaRPr lang="fr-FR" sz="2800" b="0" strike="noStrike" spc="-1" dirty="0"/>
          </a:p>
          <a:p>
            <a:pPr marL="228600" indent="-227520" algn="just">
              <a:lnSpc>
                <a:spcPct val="90000"/>
              </a:lnSpc>
              <a:spcBef>
                <a:spcPts val="1001"/>
              </a:spcBef>
              <a:buClr>
                <a:srgbClr val="000000"/>
              </a:buClr>
              <a:buFont typeface="Arial"/>
              <a:buChar char="•"/>
            </a:pPr>
            <a:r>
              <a:rPr lang="fr-FR" sz="2800" b="1" spc="-1" dirty="0">
                <a:solidFill>
                  <a:srgbClr val="0070C0"/>
                </a:solidFill>
              </a:rPr>
              <a:t>Qu’est-ce que pour vous un être sensible ? (P)</a:t>
            </a:r>
            <a:endParaRPr lang="fr-FR" sz="2800" b="1" spc="-1" dirty="0"/>
          </a:p>
          <a:p>
            <a:pPr marL="3201480" lvl="7" algn="just">
              <a:lnSpc>
                <a:spcPct val="90000"/>
              </a:lnSpc>
              <a:spcBef>
                <a:spcPts val="1001"/>
              </a:spcBef>
              <a:buClr>
                <a:srgbClr val="000000"/>
              </a:buClr>
            </a:pPr>
            <a:r>
              <a:rPr lang="fr-FR" sz="2000" b="0" strike="noStrike" spc="-1" dirty="0">
                <a:solidFill>
                  <a:srgbClr val="000000"/>
                </a:solidFill>
                <a:ea typeface="DejaVu Sans"/>
              </a:rPr>
              <a:t>La plupart des animaux ont un système nerveux central. Le système nerveux central est constitué du cerveau et de la moelle épinière, qui coordonnent les fonctions corporelles, le mouvement, la perception sensorielle, la pensée et d'autres processus complexes.</a:t>
            </a:r>
            <a:endParaRPr lang="fr-FR" sz="2000" b="0" strike="noStrike" spc="-1" dirty="0"/>
          </a:p>
          <a:p>
            <a:pPr marL="228600" indent="-227520">
              <a:lnSpc>
                <a:spcPct val="90000"/>
              </a:lnSpc>
              <a:spcBef>
                <a:spcPts val="1001"/>
              </a:spcBef>
              <a:buClr>
                <a:srgbClr val="000000"/>
              </a:buClr>
              <a:buFont typeface="Arial"/>
              <a:buChar char="•"/>
            </a:pPr>
            <a:r>
              <a:rPr lang="fr-FR" sz="2000" b="0" strike="noStrike" spc="-1" dirty="0">
                <a:solidFill>
                  <a:srgbClr val="000000"/>
                </a:solidFill>
                <a:ea typeface="DejaVu Sans"/>
              </a:rPr>
              <a:t> </a:t>
            </a:r>
            <a:r>
              <a:rPr lang="fr-FR" sz="2000" b="0" strike="noStrike" spc="-1" dirty="0">
                <a:solidFill>
                  <a:srgbClr val="953735"/>
                </a:solidFill>
                <a:ea typeface="DejaVu Sans"/>
              </a:rPr>
              <a:t>Les animaux qui possèdent un système nerveux central incluent :</a:t>
            </a:r>
            <a:endParaRPr lang="fr-FR" sz="2000" b="0" strike="noStrike" spc="-1" dirty="0"/>
          </a:p>
          <a:p>
            <a:pPr marL="228600" indent="-227520">
              <a:lnSpc>
                <a:spcPct val="90000"/>
              </a:lnSpc>
              <a:spcBef>
                <a:spcPts val="1001"/>
              </a:spcBef>
              <a:buClr>
                <a:srgbClr val="000000"/>
              </a:buClr>
              <a:buFont typeface="Arial"/>
              <a:buChar char="•"/>
            </a:pPr>
            <a:r>
              <a:rPr lang="fr-FR" sz="2000" b="1" strike="noStrike" spc="-1" dirty="0">
                <a:solidFill>
                  <a:srgbClr val="000000"/>
                </a:solidFill>
                <a:ea typeface="DejaVu Sans"/>
              </a:rPr>
              <a:t>Les vertébrés</a:t>
            </a:r>
            <a:r>
              <a:rPr lang="fr-FR" sz="2000" b="0" strike="noStrike" spc="-1" dirty="0">
                <a:solidFill>
                  <a:srgbClr val="000000"/>
                </a:solidFill>
                <a:ea typeface="DejaVu Sans"/>
              </a:rPr>
              <a:t>: qui ont un cerveau et une moelle épinière bien développés: les mammifères, les oiseaux, les reptiles, les amphibiens, les poissons.</a:t>
            </a:r>
            <a:endParaRPr lang="fr-FR" sz="2000" b="0" strike="noStrike" spc="-1" dirty="0"/>
          </a:p>
          <a:p>
            <a:pPr marL="228600" indent="-227520">
              <a:lnSpc>
                <a:spcPct val="90000"/>
              </a:lnSpc>
              <a:spcBef>
                <a:spcPts val="1001"/>
              </a:spcBef>
              <a:buClr>
                <a:srgbClr val="000000"/>
              </a:buClr>
              <a:buFont typeface="Arial"/>
              <a:buChar char="•"/>
            </a:pPr>
            <a:r>
              <a:rPr lang="fr-FR" sz="2000" b="1" strike="noStrike" spc="-1" dirty="0">
                <a:solidFill>
                  <a:srgbClr val="000000"/>
                </a:solidFill>
                <a:ea typeface="DejaVu Sans"/>
              </a:rPr>
              <a:t>Les invertébrés</a:t>
            </a:r>
            <a:r>
              <a:rPr lang="fr-FR" sz="2000" b="0" strike="noStrike" spc="-1" dirty="0">
                <a:solidFill>
                  <a:srgbClr val="000000"/>
                </a:solidFill>
                <a:ea typeface="DejaVu Sans"/>
              </a:rPr>
              <a:t>: Insectes, arachnides, crustacés, mollusques, etc.</a:t>
            </a:r>
            <a:endParaRPr lang="fr-FR" sz="2000" b="0" strike="noStrike" spc="-1" dirty="0"/>
          </a:p>
          <a:p>
            <a:pPr marL="228600" indent="-227520">
              <a:lnSpc>
                <a:spcPct val="90000"/>
              </a:lnSpc>
              <a:spcBef>
                <a:spcPts val="1001"/>
              </a:spcBef>
              <a:buClr>
                <a:srgbClr val="000000"/>
              </a:buClr>
              <a:buFont typeface="Arial"/>
              <a:buChar char="•"/>
            </a:pPr>
            <a:r>
              <a:rPr lang="fr-FR" sz="2000" b="1" strike="noStrike" spc="-1" dirty="0">
                <a:solidFill>
                  <a:srgbClr val="000000"/>
                </a:solidFill>
                <a:ea typeface="DejaVu Sans"/>
              </a:rPr>
              <a:t>Les céphalopodes</a:t>
            </a:r>
            <a:r>
              <a:rPr lang="fr-FR" sz="2000" b="0" strike="noStrike" spc="-1" dirty="0">
                <a:solidFill>
                  <a:srgbClr val="000000"/>
                </a:solidFill>
                <a:ea typeface="DejaVu Sans"/>
              </a:rPr>
              <a:t>: pieuvres, calmars</a:t>
            </a:r>
            <a:endParaRPr lang="fr-FR" sz="2000" b="0" strike="noStrike" spc="-1" dirty="0"/>
          </a:p>
          <a:p>
            <a:pPr marL="228600" indent="-227520">
              <a:lnSpc>
                <a:spcPct val="90000"/>
              </a:lnSpc>
              <a:spcBef>
                <a:spcPts val="1001"/>
              </a:spcBef>
              <a:buClr>
                <a:srgbClr val="000000"/>
              </a:buClr>
              <a:buFont typeface="Arial"/>
              <a:buChar char="•"/>
            </a:pPr>
            <a:r>
              <a:rPr lang="fr-FR" sz="2000" b="1" strike="noStrike" spc="-1" dirty="0">
                <a:solidFill>
                  <a:srgbClr val="000000"/>
                </a:solidFill>
                <a:ea typeface="DejaVu Sans"/>
              </a:rPr>
              <a:t>Les échinodermes</a:t>
            </a:r>
            <a:r>
              <a:rPr lang="fr-FR" sz="2000" b="0" strike="noStrike" spc="-1" dirty="0">
                <a:solidFill>
                  <a:srgbClr val="000000"/>
                </a:solidFill>
                <a:ea typeface="DejaVu Sans"/>
              </a:rPr>
              <a:t>: étoiles de mer, oursins </a:t>
            </a:r>
            <a:endParaRPr lang="fr-FR" sz="2000" b="0" strike="noStrike" spc="-1" dirty="0"/>
          </a:p>
          <a:p>
            <a:pPr marL="228600" indent="-227520">
              <a:lnSpc>
                <a:spcPct val="90000"/>
              </a:lnSpc>
              <a:spcBef>
                <a:spcPts val="1001"/>
              </a:spcBef>
              <a:buClr>
                <a:srgbClr val="000000"/>
              </a:buClr>
              <a:buFont typeface="Arial"/>
              <a:buChar char="•"/>
            </a:pPr>
            <a:r>
              <a:rPr lang="fr-FR" sz="2000" b="1" strike="noStrike" spc="-1" dirty="0">
                <a:solidFill>
                  <a:srgbClr val="000000"/>
                </a:solidFill>
                <a:ea typeface="DejaVu Sans"/>
              </a:rPr>
              <a:t>Les annélides: </a:t>
            </a:r>
            <a:r>
              <a:rPr lang="fr-FR" sz="2000" b="0" strike="noStrike" spc="-1" dirty="0">
                <a:solidFill>
                  <a:srgbClr val="000000"/>
                </a:solidFill>
                <a:ea typeface="DejaVu Sans"/>
              </a:rPr>
              <a:t>les vers de terre</a:t>
            </a:r>
            <a:r>
              <a:rPr lang="fr-FR" sz="2000" b="1" strike="noStrike" spc="-1" dirty="0">
                <a:solidFill>
                  <a:srgbClr val="000000"/>
                </a:solidFill>
                <a:ea typeface="DejaVu Sans"/>
              </a:rPr>
              <a:t> </a:t>
            </a:r>
            <a:endParaRPr lang="fr-FR" sz="2000" b="0" strike="noStrike" spc="-1" dirty="0"/>
          </a:p>
          <a:p>
            <a:pPr>
              <a:lnSpc>
                <a:spcPct val="90000"/>
              </a:lnSpc>
              <a:spcBef>
                <a:spcPts val="1001"/>
              </a:spcBef>
            </a:pPr>
            <a:endParaRPr lang="fr-FR" sz="2000" b="0" strike="noStrike" spc="-1" dirty="0"/>
          </a:p>
          <a:p>
            <a:pPr marL="1080">
              <a:lnSpc>
                <a:spcPct val="90000"/>
              </a:lnSpc>
              <a:spcBef>
                <a:spcPts val="1001"/>
              </a:spcBef>
              <a:buClr>
                <a:srgbClr val="000000"/>
              </a:buClr>
            </a:pPr>
            <a:r>
              <a:rPr lang="fr-FR" sz="2000" b="1" strike="noStrike" spc="-1" dirty="0">
                <a:solidFill>
                  <a:srgbClr val="000000"/>
                </a:solidFill>
                <a:ea typeface="DejaVu Sans"/>
              </a:rPr>
              <a:t> </a:t>
            </a:r>
            <a:endParaRPr lang="fr-FR" sz="2000" b="0" strike="noStrike" spc="-1" dirty="0"/>
          </a:p>
          <a:p>
            <a:pPr>
              <a:lnSpc>
                <a:spcPct val="90000"/>
              </a:lnSpc>
              <a:spcBef>
                <a:spcPts val="1001"/>
              </a:spcBef>
            </a:pPr>
            <a:endParaRPr lang="fr-FR" sz="2000" b="0" strike="noStrike" spc="-1" dirty="0"/>
          </a:p>
          <a:p>
            <a:pPr>
              <a:lnSpc>
                <a:spcPct val="90000"/>
              </a:lnSpc>
              <a:spcBef>
                <a:spcPts val="1001"/>
              </a:spcBef>
            </a:pPr>
            <a:endParaRPr lang="fr-FR" sz="2000" b="0" strike="noStrike" spc="-1" dirty="0"/>
          </a:p>
          <a:p>
            <a:pPr>
              <a:lnSpc>
                <a:spcPct val="90000"/>
              </a:lnSpc>
              <a:spcBef>
                <a:spcPts val="1001"/>
              </a:spcBef>
            </a:pPr>
            <a:endParaRPr lang="fr-FR" sz="2000" b="0" strike="noStrike" spc="-1" dirty="0"/>
          </a:p>
          <a:p>
            <a:pPr>
              <a:lnSpc>
                <a:spcPct val="90000"/>
              </a:lnSpc>
              <a:spcBef>
                <a:spcPts val="1001"/>
              </a:spcBef>
            </a:pPr>
            <a:endParaRPr lang="fr-FR" sz="2000" b="0" strike="noStrike" spc="-1" dirty="0"/>
          </a:p>
          <a:p>
            <a:pPr>
              <a:lnSpc>
                <a:spcPct val="90000"/>
              </a:lnSpc>
              <a:spcBef>
                <a:spcPts val="1001"/>
              </a:spcBef>
            </a:pPr>
            <a:endParaRPr lang="fr-FR" sz="2000" b="0" strike="noStrike" spc="-1" dirty="0"/>
          </a:p>
          <a:p>
            <a:pPr>
              <a:lnSpc>
                <a:spcPct val="90000"/>
              </a:lnSpc>
              <a:spcBef>
                <a:spcPts val="1001"/>
              </a:spcBef>
            </a:pPr>
            <a:endParaRPr lang="fr-FR" sz="2000" b="0" strike="noStrike" spc="-1" dirty="0"/>
          </a:p>
          <a:p>
            <a:pPr>
              <a:lnSpc>
                <a:spcPct val="90000"/>
              </a:lnSpc>
              <a:spcBef>
                <a:spcPts val="1001"/>
              </a:spcBef>
            </a:pPr>
            <a:endParaRPr lang="fr-FR" sz="2000" b="0" strike="noStrike" spc="-1" dirty="0"/>
          </a:p>
          <a:p>
            <a:pPr>
              <a:lnSpc>
                <a:spcPct val="90000"/>
              </a:lnSpc>
              <a:spcBef>
                <a:spcPts val="1001"/>
              </a:spcBef>
            </a:pPr>
            <a:endParaRPr lang="fr-FR" sz="2000" b="0" strike="noStrike" spc="-1" dirty="0"/>
          </a:p>
          <a:p>
            <a:pPr>
              <a:lnSpc>
                <a:spcPct val="90000"/>
              </a:lnSpc>
              <a:spcBef>
                <a:spcPts val="1001"/>
              </a:spcBef>
            </a:pPr>
            <a:endParaRPr lang="fr-FR" sz="2000" b="0" strike="noStrike" spc="-1" dirty="0"/>
          </a:p>
          <a:p>
            <a:pPr>
              <a:lnSpc>
                <a:spcPct val="90000"/>
              </a:lnSpc>
              <a:spcBef>
                <a:spcPts val="1001"/>
              </a:spcBef>
            </a:pPr>
            <a:endParaRPr lang="fr-FR" sz="2000" b="0" strike="noStrike" spc="-1" dirty="0"/>
          </a:p>
        </p:txBody>
      </p:sp>
      <p:pic>
        <p:nvPicPr>
          <p:cNvPr id="3" name="Image 2">
            <a:extLst>
              <a:ext uri="{FF2B5EF4-FFF2-40B4-BE49-F238E27FC236}">
                <a16:creationId xmlns:a16="http://schemas.microsoft.com/office/drawing/2014/main" id="{342D882F-8E8C-7202-93C1-C0DB1CDCAE4C}"/>
              </a:ext>
            </a:extLst>
          </p:cNvPr>
          <p:cNvPicPr>
            <a:picLocks noChangeAspect="1"/>
          </p:cNvPicPr>
          <p:nvPr/>
        </p:nvPicPr>
        <p:blipFill>
          <a:blip r:embed="rId3"/>
          <a:stretch>
            <a:fillRect/>
          </a:stretch>
        </p:blipFill>
        <p:spPr>
          <a:xfrm>
            <a:off x="42039" y="1258764"/>
            <a:ext cx="3667700" cy="2170236"/>
          </a:xfrm>
          <a:prstGeom prst="rect">
            <a:avLst/>
          </a:prstGeom>
        </p:spPr>
      </p:pic>
      <p:pic>
        <p:nvPicPr>
          <p:cNvPr id="5" name="Image 4">
            <a:extLst>
              <a:ext uri="{FF2B5EF4-FFF2-40B4-BE49-F238E27FC236}">
                <a16:creationId xmlns:a16="http://schemas.microsoft.com/office/drawing/2014/main" id="{9121F901-B73C-1EBF-A71D-5884CA9F4514}"/>
              </a:ext>
            </a:extLst>
          </p:cNvPr>
          <p:cNvPicPr>
            <a:picLocks noChangeAspect="1"/>
          </p:cNvPicPr>
          <p:nvPr/>
        </p:nvPicPr>
        <p:blipFill>
          <a:blip r:embed="rId4"/>
          <a:stretch>
            <a:fillRect/>
          </a:stretch>
        </p:blipFill>
        <p:spPr>
          <a:xfrm>
            <a:off x="8482262" y="1022860"/>
            <a:ext cx="3254466" cy="3033917"/>
          </a:xfrm>
          <a:prstGeom prst="rect">
            <a:avLst/>
          </a:prstGeom>
        </p:spPr>
      </p:pic>
      <p:pic>
        <p:nvPicPr>
          <p:cNvPr id="7" name="Image 6">
            <a:extLst>
              <a:ext uri="{FF2B5EF4-FFF2-40B4-BE49-F238E27FC236}">
                <a16:creationId xmlns:a16="http://schemas.microsoft.com/office/drawing/2014/main" id="{541B25CE-C1AF-34DA-A4CA-767D84F9C3A1}"/>
              </a:ext>
            </a:extLst>
          </p:cNvPr>
          <p:cNvPicPr>
            <a:picLocks noChangeAspect="1"/>
          </p:cNvPicPr>
          <p:nvPr/>
        </p:nvPicPr>
        <p:blipFill>
          <a:blip r:embed="rId5"/>
          <a:stretch>
            <a:fillRect/>
          </a:stretch>
        </p:blipFill>
        <p:spPr>
          <a:xfrm>
            <a:off x="8482263" y="4182079"/>
            <a:ext cx="3254466" cy="2391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ECE1">
            <a:alpha val="4000"/>
          </a:srgbClr>
        </a:solidFill>
        <a:effectLst/>
      </p:bgPr>
    </p:bg>
    <p:spTree>
      <p:nvGrpSpPr>
        <p:cNvPr id="1" name=""/>
        <p:cNvGrpSpPr/>
        <p:nvPr/>
      </p:nvGrpSpPr>
      <p:grpSpPr>
        <a:xfrm>
          <a:off x="0" y="0"/>
          <a:ext cx="0" cy="0"/>
          <a:chOff x="0" y="0"/>
          <a:chExt cx="0" cy="0"/>
        </a:xfrm>
      </p:grpSpPr>
      <p:sp>
        <p:nvSpPr>
          <p:cNvPr id="305" name="Titre 1"/>
          <p:cNvSpPr/>
          <p:nvPr/>
        </p:nvSpPr>
        <p:spPr>
          <a:xfrm>
            <a:off x="302040" y="98280"/>
            <a:ext cx="8988480" cy="632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br/>
            <a:r>
              <a:rPr lang="fr-FR" sz="2400" b="1" strike="noStrike" spc="-1">
                <a:solidFill>
                  <a:srgbClr val="000000"/>
                </a:solidFill>
                <a:latin typeface="Arial"/>
                <a:ea typeface="DejaVu Sans"/>
              </a:rPr>
              <a:t>Remettre en question la tauromachie (et les combats de coq) en lui substituant des jeux taurins non-violents (P)</a:t>
            </a:r>
            <a:endParaRPr lang="fr-FR" sz="2400" b="0" strike="noStrike" spc="-1">
              <a:latin typeface="Arial"/>
            </a:endParaRPr>
          </a:p>
        </p:txBody>
      </p:sp>
      <p:sp>
        <p:nvSpPr>
          <p:cNvPr id="306" name="Rectangle 1"/>
          <p:cNvSpPr/>
          <p:nvPr/>
        </p:nvSpPr>
        <p:spPr>
          <a:xfrm>
            <a:off x="845640" y="4008378"/>
            <a:ext cx="7117560" cy="2750844"/>
          </a:xfrm>
          <a:prstGeom prst="rect">
            <a:avLst/>
          </a:prstGeom>
          <a:solidFill>
            <a:srgbClr val="F8F8F8"/>
          </a:solidFill>
          <a:ln w="0">
            <a:noFill/>
          </a:ln>
        </p:spPr>
        <p:style>
          <a:lnRef idx="0">
            <a:scrgbClr r="0" g="0" b="0"/>
          </a:lnRef>
          <a:fillRef idx="0">
            <a:scrgbClr r="0" g="0" b="0"/>
          </a:fillRef>
          <a:effectRef idx="0">
            <a:scrgbClr r="0" g="0" b="0"/>
          </a:effectRef>
          <a:fontRef idx="minor"/>
        </p:style>
        <p:txBody>
          <a:bodyPr lIns="90000" tIns="190440" rIns="90000" bIns="95400" anchor="ctr">
            <a:spAutoFit/>
          </a:bodyPr>
          <a:lstStyle/>
          <a:p>
            <a:pPr>
              <a:lnSpc>
                <a:spcPct val="100000"/>
              </a:lnSpc>
              <a:tabLst>
                <a:tab pos="0" algn="l"/>
              </a:tabLst>
            </a:pPr>
            <a:r>
              <a:rPr lang="fr-FR" sz="1600" b="1" strike="noStrike" spc="-1" dirty="0">
                <a:solidFill>
                  <a:srgbClr val="000000"/>
                </a:solidFill>
                <a:latin typeface="Arial"/>
                <a:ea typeface="DejaVu Sans"/>
              </a:rPr>
              <a:t>Raison n°1) La corrida provoque la souffrance d’un animal</a:t>
            </a:r>
            <a:endParaRPr lang="fr-FR" sz="1600" b="0" strike="noStrike" spc="-1" dirty="0">
              <a:latin typeface="Arial"/>
            </a:endParaRPr>
          </a:p>
          <a:p>
            <a:pPr>
              <a:lnSpc>
                <a:spcPct val="100000"/>
              </a:lnSpc>
              <a:tabLst>
                <a:tab pos="0" algn="l"/>
              </a:tabLst>
            </a:pPr>
            <a:r>
              <a:rPr lang="fr-FR" sz="1600" b="1" strike="noStrike" spc="-1" dirty="0">
                <a:solidFill>
                  <a:srgbClr val="000000"/>
                </a:solidFill>
                <a:latin typeface="Arial"/>
                <a:ea typeface="DejaVu Sans"/>
              </a:rPr>
              <a:t>Raison n°2) Un combat inéquitable</a:t>
            </a:r>
            <a:endParaRPr lang="fr-FR" sz="1600" b="0" strike="noStrike" spc="-1" dirty="0">
              <a:latin typeface="Arial"/>
            </a:endParaRPr>
          </a:p>
          <a:p>
            <a:pPr>
              <a:lnSpc>
                <a:spcPct val="100000"/>
              </a:lnSpc>
              <a:tabLst>
                <a:tab pos="0" algn="l"/>
              </a:tabLst>
            </a:pPr>
            <a:r>
              <a:rPr lang="fr-FR" sz="1600" b="1" strike="noStrike" spc="-1" dirty="0">
                <a:solidFill>
                  <a:srgbClr val="000000"/>
                </a:solidFill>
                <a:latin typeface="Arial"/>
                <a:ea typeface="DejaVu Sans"/>
              </a:rPr>
              <a:t>Raison n°3) Le taureau n’est pas un animal agressif</a:t>
            </a:r>
            <a:endParaRPr lang="fr-FR" sz="1600" b="0" strike="noStrike" spc="-1" dirty="0">
              <a:latin typeface="Arial"/>
            </a:endParaRPr>
          </a:p>
          <a:p>
            <a:pPr>
              <a:lnSpc>
                <a:spcPct val="100000"/>
              </a:lnSpc>
              <a:tabLst>
                <a:tab pos="0" algn="l"/>
              </a:tabLst>
            </a:pPr>
            <a:r>
              <a:rPr lang="fr-FR" sz="1600" b="1" strike="noStrike" spc="-1" dirty="0">
                <a:solidFill>
                  <a:srgbClr val="000000"/>
                </a:solidFill>
                <a:latin typeface="Arial"/>
                <a:ea typeface="DejaVu Sans"/>
              </a:rPr>
              <a:t>Raison n°4) La corrida peut s’avérer risquée pour le torero</a:t>
            </a:r>
            <a:endParaRPr lang="fr-FR" sz="1600" b="0" strike="noStrike" spc="-1" dirty="0">
              <a:latin typeface="Arial"/>
            </a:endParaRPr>
          </a:p>
          <a:p>
            <a:pPr>
              <a:lnSpc>
                <a:spcPct val="100000"/>
              </a:lnSpc>
              <a:tabLst>
                <a:tab pos="0" algn="l"/>
              </a:tabLst>
            </a:pPr>
            <a:r>
              <a:rPr lang="fr-FR" sz="1600" b="1" strike="noStrike" spc="-1" dirty="0">
                <a:solidFill>
                  <a:srgbClr val="000000"/>
                </a:solidFill>
                <a:latin typeface="Arial"/>
                <a:ea typeface="DejaVu Sans"/>
              </a:rPr>
              <a:t>Raison n°5) 73% des Français sont contre cette pratique</a:t>
            </a:r>
            <a:endParaRPr lang="fr-FR" sz="1600" b="0" strike="noStrike" spc="-1" dirty="0">
              <a:latin typeface="Arial"/>
            </a:endParaRPr>
          </a:p>
          <a:p>
            <a:pPr>
              <a:lnSpc>
                <a:spcPct val="100000"/>
              </a:lnSpc>
              <a:tabLst>
                <a:tab pos="0" algn="l"/>
              </a:tabLst>
            </a:pPr>
            <a:r>
              <a:rPr lang="fr-FR" sz="1600" b="1" strike="noStrike" spc="-1" dirty="0">
                <a:solidFill>
                  <a:srgbClr val="000000"/>
                </a:solidFill>
                <a:latin typeface="Arial"/>
                <a:ea typeface="DejaVu Sans"/>
              </a:rPr>
              <a:t>Raison n°6) Les adeptes diminuent, les recettes aussi</a:t>
            </a:r>
            <a:r>
              <a:rPr lang="fr-FR" sz="1600" b="0" strike="noStrike" spc="-1" dirty="0">
                <a:solidFill>
                  <a:srgbClr val="000000"/>
                </a:solidFill>
                <a:latin typeface="Arial"/>
                <a:ea typeface="DejaVu Sans"/>
              </a:rPr>
              <a:t>, </a:t>
            </a:r>
            <a:endParaRPr lang="fr-FR" sz="1600" b="0" strike="noStrike" spc="-1" dirty="0">
              <a:latin typeface="Arial"/>
            </a:endParaRPr>
          </a:p>
          <a:p>
            <a:pPr>
              <a:lnSpc>
                <a:spcPct val="100000"/>
              </a:lnSpc>
              <a:tabLst>
                <a:tab pos="0" algn="l"/>
              </a:tabLst>
            </a:pPr>
            <a:r>
              <a:rPr lang="fr-FR" sz="1600" b="1" strike="noStrike" spc="-1" dirty="0">
                <a:solidFill>
                  <a:srgbClr val="000000"/>
                </a:solidFill>
                <a:latin typeface="Arial"/>
                <a:ea typeface="DejaVu Sans"/>
              </a:rPr>
              <a:t>Raison n°7) La « tradition » n’implique pas la perpétuation</a:t>
            </a:r>
            <a:endParaRPr lang="fr-FR" sz="1600" b="0" strike="noStrike" spc="-1" dirty="0">
              <a:latin typeface="Arial"/>
            </a:endParaRPr>
          </a:p>
          <a:p>
            <a:pPr>
              <a:lnSpc>
                <a:spcPct val="100000"/>
              </a:lnSpc>
              <a:tabLst>
                <a:tab pos="0" algn="l"/>
              </a:tabLst>
            </a:pPr>
            <a:r>
              <a:rPr lang="fr-FR" sz="1600" b="1" strike="noStrike" spc="-1" dirty="0">
                <a:solidFill>
                  <a:srgbClr val="000000"/>
                </a:solidFill>
                <a:latin typeface="Arial"/>
                <a:ea typeface="DejaVu Sans"/>
              </a:rPr>
              <a:t>Raison n°8) Tuer n’a rien d’artistique</a:t>
            </a:r>
            <a:endParaRPr lang="fr-FR" sz="1600" b="0" strike="noStrike" spc="-1" dirty="0">
              <a:latin typeface="Arial"/>
            </a:endParaRPr>
          </a:p>
          <a:p>
            <a:pPr>
              <a:lnSpc>
                <a:spcPct val="100000"/>
              </a:lnSpc>
              <a:tabLst>
                <a:tab pos="0" algn="l"/>
              </a:tabLst>
            </a:pPr>
            <a:r>
              <a:rPr lang="fr-FR" sz="1600" b="1" strike="noStrike" spc="-1" dirty="0">
                <a:solidFill>
                  <a:srgbClr val="000000"/>
                </a:solidFill>
                <a:latin typeface="Arial"/>
                <a:ea typeface="DejaVu Sans"/>
              </a:rPr>
              <a:t>Raison n°9) La corrida forme à la violence</a:t>
            </a:r>
            <a:endParaRPr lang="fr-FR" sz="1600" b="0" strike="noStrike" spc="-1" dirty="0">
              <a:latin typeface="Arial"/>
            </a:endParaRPr>
          </a:p>
          <a:p>
            <a:pPr>
              <a:lnSpc>
                <a:spcPct val="100000"/>
              </a:lnSpc>
              <a:tabLst>
                <a:tab pos="0" algn="l"/>
              </a:tabLst>
            </a:pPr>
            <a:r>
              <a:rPr lang="fr-FR" sz="1600" b="1" strike="noStrike" spc="-1" dirty="0">
                <a:solidFill>
                  <a:srgbClr val="000000"/>
                </a:solidFill>
                <a:latin typeface="Arial"/>
                <a:ea typeface="DejaVu Sans"/>
              </a:rPr>
              <a:t>Raison n°10) La législation sur la corrida est incohérente</a:t>
            </a:r>
            <a:endParaRPr lang="fr-FR" sz="1600" b="0" strike="noStrike" spc="-1" dirty="0">
              <a:latin typeface="Arial"/>
            </a:endParaRPr>
          </a:p>
        </p:txBody>
      </p:sp>
      <p:pic>
        <p:nvPicPr>
          <p:cNvPr id="307" name="Image 5"/>
          <p:cNvPicPr/>
          <p:nvPr/>
        </p:nvPicPr>
        <p:blipFill>
          <a:blip r:embed="rId3"/>
          <a:stretch/>
        </p:blipFill>
        <p:spPr>
          <a:xfrm>
            <a:off x="2163240" y="1132200"/>
            <a:ext cx="4097880" cy="2748960"/>
          </a:xfrm>
          <a:prstGeom prst="rect">
            <a:avLst/>
          </a:prstGeom>
          <a:ln w="0">
            <a:noFill/>
          </a:ln>
        </p:spPr>
      </p:pic>
      <p:pic>
        <p:nvPicPr>
          <p:cNvPr id="308" name="Image 8"/>
          <p:cNvPicPr/>
          <p:nvPr/>
        </p:nvPicPr>
        <p:blipFill>
          <a:blip r:embed="rId4"/>
          <a:stretch/>
        </p:blipFill>
        <p:spPr>
          <a:xfrm>
            <a:off x="8293680" y="860040"/>
            <a:ext cx="3747240" cy="563760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Google Shape;182;p5"/>
          <p:cNvSpPr/>
          <p:nvPr/>
        </p:nvSpPr>
        <p:spPr>
          <a:xfrm>
            <a:off x="265320" y="197279"/>
            <a:ext cx="9675514" cy="103062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tabLst>
                <a:tab pos="0" algn="l"/>
              </a:tabLst>
            </a:pPr>
            <a:r>
              <a:rPr lang="fr-FR" sz="2400" b="1" i="1" strike="noStrike" spc="-1" dirty="0">
                <a:solidFill>
                  <a:srgbClr val="000000"/>
                </a:solidFill>
                <a:latin typeface="Calibri"/>
                <a:ea typeface="Arial"/>
              </a:rPr>
              <a:t>Exemples de pays ayant fait mieux que la France en matière de statut du vivant (F)</a:t>
            </a:r>
            <a:endParaRPr lang="fr-FR" sz="2400" b="0" strike="noStrike" spc="-1" dirty="0">
              <a:latin typeface="Arial"/>
            </a:endParaRPr>
          </a:p>
          <a:p>
            <a:pPr algn="ctr">
              <a:lnSpc>
                <a:spcPct val="100000"/>
              </a:lnSpc>
              <a:tabLst>
                <a:tab pos="0" algn="l"/>
              </a:tabLst>
            </a:pPr>
            <a:endParaRPr lang="fr-FR" sz="2400" b="0" strike="noStrike" spc="-1" dirty="0">
              <a:latin typeface="Arial"/>
            </a:endParaRPr>
          </a:p>
          <a:p>
            <a:pPr algn="just">
              <a:lnSpc>
                <a:spcPct val="100000"/>
              </a:lnSpc>
              <a:tabLst>
                <a:tab pos="0" algn="l"/>
              </a:tabLst>
            </a:pPr>
            <a:endParaRPr lang="fr-FR" sz="2400" b="0" strike="noStrike" spc="-1" dirty="0">
              <a:latin typeface="Arial"/>
            </a:endParaRPr>
          </a:p>
          <a:p>
            <a:pPr algn="just">
              <a:lnSpc>
                <a:spcPct val="100000"/>
              </a:lnSpc>
              <a:tabLst>
                <a:tab pos="0" algn="l"/>
              </a:tabLst>
            </a:pPr>
            <a:endParaRPr lang="fr-FR" sz="2400" b="0" strike="noStrike" spc="-1" dirty="0">
              <a:latin typeface="Arial"/>
            </a:endParaRPr>
          </a:p>
          <a:p>
            <a:pPr algn="just">
              <a:lnSpc>
                <a:spcPct val="100000"/>
              </a:lnSpc>
              <a:tabLst>
                <a:tab pos="0" algn="l"/>
              </a:tabLst>
            </a:pPr>
            <a:endParaRPr lang="fr-FR" sz="2400" b="0" strike="noStrike" spc="-1" dirty="0">
              <a:latin typeface="Arial"/>
            </a:endParaRPr>
          </a:p>
          <a:p>
            <a:pPr algn="just">
              <a:lnSpc>
                <a:spcPct val="100000"/>
              </a:lnSpc>
              <a:tabLst>
                <a:tab pos="0" algn="l"/>
              </a:tabLst>
            </a:pPr>
            <a:r>
              <a:rPr lang="fr-FR" sz="2400" b="0" i="1" strike="noStrike" spc="-1" dirty="0">
                <a:solidFill>
                  <a:srgbClr val="000000"/>
                </a:solidFill>
                <a:latin typeface="Calibri"/>
                <a:ea typeface="Arial"/>
              </a:rPr>
              <a:t>Au plan constitutionnel, la France ne comporte aucune disposition sur ce sujet de la protection du vivant non humain alors que certains pays, ont été jusqu’à constitutionnaliser les droits des animaux.</a:t>
            </a:r>
          </a:p>
          <a:p>
            <a:pPr algn="just">
              <a:lnSpc>
                <a:spcPct val="100000"/>
              </a:lnSpc>
              <a:tabLst>
                <a:tab pos="0" algn="l"/>
              </a:tabLst>
            </a:pPr>
            <a:endParaRPr lang="fr-FR" sz="2400" b="0" i="1" strike="noStrike" spc="-1" dirty="0">
              <a:solidFill>
                <a:srgbClr val="000000"/>
              </a:solidFill>
              <a:latin typeface="Calibri"/>
              <a:ea typeface="Arial"/>
            </a:endParaRPr>
          </a:p>
          <a:p>
            <a:pPr algn="just">
              <a:lnSpc>
                <a:spcPct val="100000"/>
              </a:lnSpc>
              <a:tabLst>
                <a:tab pos="0" algn="l"/>
              </a:tabLst>
            </a:pPr>
            <a:r>
              <a:rPr lang="fr-FR" sz="2400" b="0" i="1" strike="noStrike" spc="-1" dirty="0">
                <a:solidFill>
                  <a:srgbClr val="000000"/>
                </a:solidFill>
                <a:latin typeface="Calibri"/>
                <a:ea typeface="Arial"/>
              </a:rPr>
              <a:t>Il en est ainsi de la Suisse, très en avance en la matière, de l’Allemagne, de l’Inde dont la culture religieuse est très respectueuse du vivant, et également du Brésil. Citons ainsi les articles 79 et 80 de la constitution helvétique :</a:t>
            </a:r>
            <a:endParaRPr lang="fr-FR" sz="2400" b="0" strike="noStrike" spc="-1" dirty="0">
              <a:latin typeface="Arial"/>
            </a:endParaRPr>
          </a:p>
        </p:txBody>
      </p:sp>
      <p:sp>
        <p:nvSpPr>
          <p:cNvPr id="310" name="Google Shape;183;p5_0"/>
          <p:cNvSpPr/>
          <p:nvPr/>
        </p:nvSpPr>
        <p:spPr>
          <a:xfrm>
            <a:off x="451080" y="1023480"/>
            <a:ext cx="9149760" cy="446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pPr>
            <a:endParaRPr lang="fr-FR" sz="1800" b="0" strike="noStrike" spc="-1">
              <a:latin typeface="Arial"/>
            </a:endParaRPr>
          </a:p>
          <a:p>
            <a:pPr marL="743040" indent="-180360">
              <a:lnSpc>
                <a:spcPct val="100000"/>
              </a:lnSpc>
              <a:spcBef>
                <a:spcPts val="1001"/>
              </a:spcBef>
              <a:tabLst>
                <a:tab pos="0" algn="l"/>
              </a:tabLst>
            </a:pPr>
            <a:endParaRPr lang="fr-FR" sz="1800" b="0" strike="noStrike" spc="-1">
              <a:latin typeface="Arial"/>
            </a:endParaRPr>
          </a:p>
        </p:txBody>
      </p:sp>
      <p:sp>
        <p:nvSpPr>
          <p:cNvPr id="311" name="Google Shape;186;p5_0"/>
          <p:cNvSpPr/>
          <p:nvPr/>
        </p:nvSpPr>
        <p:spPr>
          <a:xfrm>
            <a:off x="567360" y="5881320"/>
            <a:ext cx="83336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fr-FR" sz="1800" b="0" strike="noStrike" spc="-1">
                <a:solidFill>
                  <a:srgbClr val="000000"/>
                </a:solidFill>
                <a:latin typeface="Arial"/>
                <a:ea typeface="Arial"/>
              </a:rPr>
              <a:t> </a:t>
            </a:r>
            <a:endParaRPr lang="fr-FR" sz="1800" b="0" strike="noStrike" spc="-1">
              <a:latin typeface="Arial"/>
            </a:endParaRPr>
          </a:p>
        </p:txBody>
      </p:sp>
      <p:sp>
        <p:nvSpPr>
          <p:cNvPr id="312" name="Google Shape;189;p5_0"/>
          <p:cNvSpPr/>
          <p:nvPr/>
        </p:nvSpPr>
        <p:spPr>
          <a:xfrm>
            <a:off x="8590680" y="6041520"/>
            <a:ext cx="679320" cy="36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fld id="{97251277-AE4A-45AF-A4B9-9FB2A6E41D11}" type="slidenum">
              <a:rPr lang="fr-FR" sz="900" b="0" strike="noStrike" spc="-1">
                <a:solidFill>
                  <a:srgbClr val="90C226"/>
                </a:solidFill>
                <a:latin typeface="Trebuchet MS"/>
                <a:ea typeface="Trebuchet MS"/>
              </a:rPr>
              <a:t>21</a:t>
            </a:fld>
            <a:endParaRPr lang="fr-FR" sz="900" b="0" strike="noStrike" spc="-1">
              <a:latin typeface="Arial"/>
            </a:endParaRPr>
          </a:p>
        </p:txBody>
      </p:sp>
      <p:sp>
        <p:nvSpPr>
          <p:cNvPr id="313" name="Google Shape;190;p5_0"/>
          <p:cNvSpPr/>
          <p:nvPr/>
        </p:nvSpPr>
        <p:spPr>
          <a:xfrm>
            <a:off x="532800" y="6356520"/>
            <a:ext cx="6293520" cy="36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fr-FR" sz="1200" b="1" i="1" strike="noStrike" spc="-1">
                <a:solidFill>
                  <a:srgbClr val="888888"/>
                </a:solidFill>
                <a:latin typeface="Calibri"/>
                <a:ea typeface="Trebuchet MS"/>
              </a:rPr>
              <a:t>Pour un monde fertile</a:t>
            </a:r>
            <a:r>
              <a:rPr lang="fr-FR" sz="900" b="1" i="1" strike="noStrike" spc="-1">
                <a:solidFill>
                  <a:srgbClr val="888888"/>
                </a:solidFill>
                <a:latin typeface="Calibri"/>
                <a:ea typeface="Trebuchet MS"/>
              </a:rPr>
              <a:t>-</a:t>
            </a:r>
            <a:endParaRPr lang="fr-FR" sz="9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3A17ED-F7BA-7F00-BE3F-18EC2BF1168A}"/>
              </a:ext>
            </a:extLst>
          </p:cNvPr>
          <p:cNvSpPr>
            <a:spLocks noGrp="1"/>
          </p:cNvSpPr>
          <p:nvPr>
            <p:ph type="title"/>
          </p:nvPr>
        </p:nvSpPr>
        <p:spPr>
          <a:xfrm>
            <a:off x="0" y="0"/>
            <a:ext cx="10336193" cy="1144800"/>
          </a:xfrm>
        </p:spPr>
        <p:txBody>
          <a:bodyPr/>
          <a:lstStyle/>
          <a:p>
            <a:pPr algn="ctr"/>
            <a:r>
              <a:rPr lang="fr-FR" sz="3200" b="1" dirty="0"/>
              <a:t>D’autres pays sont allés encore plus loin             P</a:t>
            </a:r>
          </a:p>
        </p:txBody>
      </p:sp>
      <p:pic>
        <p:nvPicPr>
          <p:cNvPr id="5" name="Image 4">
            <a:extLst>
              <a:ext uri="{FF2B5EF4-FFF2-40B4-BE49-F238E27FC236}">
                <a16:creationId xmlns:a16="http://schemas.microsoft.com/office/drawing/2014/main" id="{59502A2B-9574-C71B-F13F-E90F1336FA08}"/>
              </a:ext>
            </a:extLst>
          </p:cNvPr>
          <p:cNvPicPr>
            <a:picLocks noChangeAspect="1"/>
          </p:cNvPicPr>
          <p:nvPr/>
        </p:nvPicPr>
        <p:blipFill>
          <a:blip r:embed="rId3"/>
          <a:stretch>
            <a:fillRect/>
          </a:stretch>
        </p:blipFill>
        <p:spPr>
          <a:xfrm>
            <a:off x="7074160" y="2490883"/>
            <a:ext cx="4968671" cy="3025402"/>
          </a:xfrm>
          <a:prstGeom prst="rect">
            <a:avLst/>
          </a:prstGeom>
        </p:spPr>
      </p:pic>
      <p:sp>
        <p:nvSpPr>
          <p:cNvPr id="8" name="ZoneTexte 7">
            <a:extLst>
              <a:ext uri="{FF2B5EF4-FFF2-40B4-BE49-F238E27FC236}">
                <a16:creationId xmlns:a16="http://schemas.microsoft.com/office/drawing/2014/main" id="{C0428B53-CA4C-4D3C-F384-512FB0D0C92E}"/>
              </a:ext>
            </a:extLst>
          </p:cNvPr>
          <p:cNvSpPr txBox="1"/>
          <p:nvPr/>
        </p:nvSpPr>
        <p:spPr>
          <a:xfrm>
            <a:off x="209791" y="987373"/>
            <a:ext cx="11772417" cy="1815882"/>
          </a:xfrm>
          <a:prstGeom prst="rect">
            <a:avLst/>
          </a:prstGeom>
          <a:noFill/>
        </p:spPr>
        <p:txBody>
          <a:bodyPr wrap="square">
            <a:spAutoFit/>
          </a:bodyPr>
          <a:lstStyle/>
          <a:p>
            <a:r>
              <a:rPr lang="fr-FR" sz="2000" b="1" dirty="0"/>
              <a:t>L’Equateur</a:t>
            </a:r>
            <a:r>
              <a:rPr lang="fr-FR" sz="2000" dirty="0"/>
              <a:t>, dans sa constitution reconnait les droits de la nature depuis 2008.</a:t>
            </a:r>
          </a:p>
          <a:p>
            <a:pPr marL="0" indent="0">
              <a:buNone/>
            </a:pPr>
            <a:r>
              <a:rPr lang="fr-FR" sz="2000" dirty="0"/>
              <a:t> Ils sont associés à des concepts tels que:</a:t>
            </a:r>
          </a:p>
          <a:p>
            <a:pPr marL="742950" lvl="1" indent="-285750">
              <a:buFont typeface="Wingdings" panose="05000000000000000000" pitchFamily="2" charset="2"/>
              <a:buChar char="Ø"/>
            </a:pPr>
            <a:r>
              <a:rPr lang="fr-FR" sz="1800" dirty="0"/>
              <a:t>la Terre Mère,</a:t>
            </a:r>
          </a:p>
          <a:p>
            <a:pPr marL="742950" lvl="1" indent="-285750">
              <a:buFont typeface="Wingdings" panose="05000000000000000000" pitchFamily="2" charset="2"/>
              <a:buChar char="Ø"/>
            </a:pPr>
            <a:r>
              <a:rPr lang="fr-FR" sz="1800" dirty="0"/>
              <a:t>la notion de </a:t>
            </a:r>
            <a:r>
              <a:rPr lang="fr-FR" sz="1800" b="1" i="1" dirty="0" err="1">
                <a:solidFill>
                  <a:srgbClr val="202122"/>
                </a:solidFill>
                <a:effectLst/>
              </a:rPr>
              <a:t>sumak</a:t>
            </a:r>
            <a:r>
              <a:rPr lang="fr-FR" sz="1800" b="1" i="1" dirty="0">
                <a:solidFill>
                  <a:srgbClr val="202122"/>
                </a:solidFill>
                <a:effectLst/>
              </a:rPr>
              <a:t> </a:t>
            </a:r>
            <a:r>
              <a:rPr lang="fr-FR" sz="1800" b="1" i="1" dirty="0" err="1">
                <a:solidFill>
                  <a:srgbClr val="202122"/>
                </a:solidFill>
                <a:effectLst/>
              </a:rPr>
              <a:t>kawsay</a:t>
            </a:r>
            <a:r>
              <a:rPr lang="fr-FR" sz="1800" b="0" i="0" dirty="0">
                <a:solidFill>
                  <a:srgbClr val="202122"/>
                </a:solidFill>
                <a:effectLst/>
              </a:rPr>
              <a:t> en quechua ou </a:t>
            </a:r>
            <a:r>
              <a:rPr lang="fr-FR" sz="1800" b="0" i="0" dirty="0" err="1">
                <a:solidFill>
                  <a:srgbClr val="202122"/>
                </a:solidFill>
                <a:effectLst/>
              </a:rPr>
              <a:t>Buen</a:t>
            </a:r>
            <a:r>
              <a:rPr lang="fr-FR" sz="1800" b="0" i="0" dirty="0">
                <a:solidFill>
                  <a:srgbClr val="202122"/>
                </a:solidFill>
                <a:effectLst/>
              </a:rPr>
              <a:t> </a:t>
            </a:r>
            <a:r>
              <a:rPr lang="fr-FR" sz="1800" b="0" i="0" dirty="0" err="1">
                <a:solidFill>
                  <a:srgbClr val="202122"/>
                </a:solidFill>
                <a:effectLst/>
              </a:rPr>
              <a:t>vivir</a:t>
            </a:r>
            <a:r>
              <a:rPr lang="fr-FR" sz="1800" b="0" i="0" dirty="0">
                <a:solidFill>
                  <a:srgbClr val="202122"/>
                </a:solidFill>
                <a:effectLst/>
              </a:rPr>
              <a:t> ( en espagnol) qui est un concept autochtone à vocation universaliste.</a:t>
            </a:r>
          </a:p>
          <a:p>
            <a:pPr marL="742950" lvl="1" indent="-285750">
              <a:buFont typeface="Wingdings" panose="05000000000000000000" pitchFamily="2" charset="2"/>
              <a:buChar char="Ø"/>
            </a:pPr>
            <a:r>
              <a:rPr lang="fr-FR" sz="1800" dirty="0">
                <a:solidFill>
                  <a:srgbClr val="202122"/>
                </a:solidFill>
              </a:rPr>
              <a:t>Aux droits des peuples autochtones </a:t>
            </a:r>
          </a:p>
        </p:txBody>
      </p:sp>
      <p:sp>
        <p:nvSpPr>
          <p:cNvPr id="9" name="ZoneTexte 8">
            <a:extLst>
              <a:ext uri="{FF2B5EF4-FFF2-40B4-BE49-F238E27FC236}">
                <a16:creationId xmlns:a16="http://schemas.microsoft.com/office/drawing/2014/main" id="{E0B93DA5-65C7-971F-081C-ADAF585976C6}"/>
              </a:ext>
            </a:extLst>
          </p:cNvPr>
          <p:cNvSpPr txBox="1"/>
          <p:nvPr/>
        </p:nvSpPr>
        <p:spPr>
          <a:xfrm>
            <a:off x="292259" y="2949009"/>
            <a:ext cx="6600029" cy="1200329"/>
          </a:xfrm>
          <a:prstGeom prst="rect">
            <a:avLst/>
          </a:prstGeom>
          <a:noFill/>
        </p:spPr>
        <p:txBody>
          <a:bodyPr wrap="square" rtlCol="0">
            <a:spAutoFit/>
          </a:bodyPr>
          <a:lstStyle/>
          <a:p>
            <a:r>
              <a:rPr lang="fr-FR" sz="1800" b="0" i="0" dirty="0">
                <a:solidFill>
                  <a:srgbClr val="202122"/>
                </a:solidFill>
                <a:effectLst/>
              </a:rPr>
              <a:t>Cette réforme constitutionnelle a également reconnu le principe « dubio pro </a:t>
            </a:r>
            <a:r>
              <a:rPr lang="fr-FR" sz="1800" b="0" i="0" dirty="0" err="1">
                <a:solidFill>
                  <a:srgbClr val="202122"/>
                </a:solidFill>
                <a:effectLst/>
              </a:rPr>
              <a:t>natura</a:t>
            </a:r>
            <a:r>
              <a:rPr lang="fr-FR" sz="1800" b="0" i="0" dirty="0">
                <a:solidFill>
                  <a:srgbClr val="202122"/>
                </a:solidFill>
                <a:effectLst/>
              </a:rPr>
              <a:t> », qui prévoit qu’en cas de difficulté d’interprétation de la règle de droit, il faille trancher en faveur de la Nature.</a:t>
            </a:r>
          </a:p>
        </p:txBody>
      </p:sp>
      <p:sp>
        <p:nvSpPr>
          <p:cNvPr id="10" name="ZoneTexte 9">
            <a:extLst>
              <a:ext uri="{FF2B5EF4-FFF2-40B4-BE49-F238E27FC236}">
                <a16:creationId xmlns:a16="http://schemas.microsoft.com/office/drawing/2014/main" id="{5F76EB25-91BE-F609-7A3D-0CB2967DD080}"/>
              </a:ext>
            </a:extLst>
          </p:cNvPr>
          <p:cNvSpPr txBox="1"/>
          <p:nvPr/>
        </p:nvSpPr>
        <p:spPr>
          <a:xfrm>
            <a:off x="292260" y="4461710"/>
            <a:ext cx="6600029" cy="923330"/>
          </a:xfrm>
          <a:prstGeom prst="rect">
            <a:avLst/>
          </a:prstGeom>
          <a:noFill/>
        </p:spPr>
        <p:txBody>
          <a:bodyPr wrap="square" rtlCol="0">
            <a:spAutoFit/>
          </a:bodyPr>
          <a:lstStyle/>
          <a:p>
            <a:r>
              <a:rPr lang="fr-FR" sz="1800" b="1" dirty="0">
                <a:solidFill>
                  <a:srgbClr val="202122"/>
                </a:solidFill>
              </a:rPr>
              <a:t>La Nouvelle-Zélande </a:t>
            </a:r>
            <a:r>
              <a:rPr lang="fr-FR" sz="1800" dirty="0">
                <a:solidFill>
                  <a:srgbClr val="202122"/>
                </a:solidFill>
              </a:rPr>
              <a:t>a reconnu la personnalité juridique à différentes entités (parc nationaux, rivières, montagnes) dans le respect de conceptions Maories           (Cf. rivière Wanganui)</a:t>
            </a:r>
          </a:p>
        </p:txBody>
      </p:sp>
      <p:sp>
        <p:nvSpPr>
          <p:cNvPr id="15" name="ZoneTexte 14">
            <a:extLst>
              <a:ext uri="{FF2B5EF4-FFF2-40B4-BE49-F238E27FC236}">
                <a16:creationId xmlns:a16="http://schemas.microsoft.com/office/drawing/2014/main" id="{93261436-6F50-9808-DA43-1AD710FDC075}"/>
              </a:ext>
            </a:extLst>
          </p:cNvPr>
          <p:cNvSpPr txBox="1"/>
          <p:nvPr/>
        </p:nvSpPr>
        <p:spPr>
          <a:xfrm>
            <a:off x="292260" y="5662039"/>
            <a:ext cx="11772417" cy="369332"/>
          </a:xfrm>
          <a:prstGeom prst="rect">
            <a:avLst/>
          </a:prstGeom>
          <a:noFill/>
        </p:spPr>
        <p:txBody>
          <a:bodyPr wrap="square">
            <a:spAutoFit/>
          </a:bodyPr>
          <a:lstStyle/>
          <a:p>
            <a:r>
              <a:rPr lang="fr-FR" sz="1800" b="1" dirty="0">
                <a:solidFill>
                  <a:srgbClr val="202122"/>
                </a:solidFill>
              </a:rPr>
              <a:t>L’Australie</a:t>
            </a:r>
            <a:r>
              <a:rPr lang="fr-FR" sz="1800" dirty="0">
                <a:solidFill>
                  <a:srgbClr val="202122"/>
                </a:solidFill>
              </a:rPr>
              <a:t> a adopté en 2017 une loi protégeant la rivière Yarra en tant qu’entité naturelle globale et vivante  </a:t>
            </a:r>
            <a:endParaRPr lang="fr-FR" sz="1800" i="0" dirty="0">
              <a:solidFill>
                <a:srgbClr val="202122"/>
              </a:solidFill>
              <a:effectLst/>
            </a:endParaRPr>
          </a:p>
        </p:txBody>
      </p:sp>
    </p:spTree>
    <p:extLst>
      <p:ext uri="{BB962C8B-B14F-4D97-AF65-F5344CB8AC3E}">
        <p14:creationId xmlns:p14="http://schemas.microsoft.com/office/powerpoint/2010/main" val="1651846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Google Shape;492;p27"/>
          <p:cNvSpPr/>
          <p:nvPr/>
        </p:nvSpPr>
        <p:spPr>
          <a:xfrm>
            <a:off x="353880" y="1019160"/>
            <a:ext cx="9773968" cy="477975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39120" algn="ctr">
              <a:lnSpc>
                <a:spcPct val="100000"/>
              </a:lnSpc>
              <a:tabLst>
                <a:tab pos="0" algn="l"/>
              </a:tabLst>
            </a:pPr>
            <a:r>
              <a:rPr lang="fr-FR" sz="3600" b="1" i="1" strike="noStrike" spc="-1" dirty="0">
                <a:solidFill>
                  <a:srgbClr val="000000"/>
                </a:solidFill>
                <a:latin typeface="Calibri"/>
                <a:ea typeface="Arial"/>
              </a:rPr>
              <a:t>L’absence de dispositions constitutionnelle sur l’animal en France (F)</a:t>
            </a:r>
            <a:endParaRPr lang="fr-FR" sz="3600" b="0" strike="noStrike" spc="-1" dirty="0">
              <a:latin typeface="Arial"/>
            </a:endParaRPr>
          </a:p>
          <a:p>
            <a:pPr marL="343080" indent="-339120" algn="ctr">
              <a:lnSpc>
                <a:spcPct val="100000"/>
              </a:lnSpc>
              <a:tabLst>
                <a:tab pos="0" algn="l"/>
              </a:tabLst>
            </a:pPr>
            <a:endParaRPr lang="fr-FR" sz="3600" b="0" strike="noStrike" spc="-1" dirty="0">
              <a:latin typeface="Arial"/>
            </a:endParaRPr>
          </a:p>
          <a:p>
            <a:pPr marL="343080" indent="-339120" algn="just">
              <a:lnSpc>
                <a:spcPct val="100000"/>
              </a:lnSpc>
              <a:tabLst>
                <a:tab pos="0" algn="l"/>
              </a:tabLst>
            </a:pPr>
            <a:endParaRPr lang="fr-FR" sz="3600" b="0" strike="noStrike" spc="-1" dirty="0">
              <a:latin typeface="Arial"/>
            </a:endParaRPr>
          </a:p>
          <a:p>
            <a:pPr marL="343080" indent="-339120" algn="just">
              <a:lnSpc>
                <a:spcPct val="100000"/>
              </a:lnSpc>
              <a:tabLst>
                <a:tab pos="0" algn="l"/>
              </a:tabLst>
            </a:pPr>
            <a:r>
              <a:rPr lang="fr-FR" sz="2400" b="0" i="1" strike="noStrike" spc="-1" dirty="0">
                <a:solidFill>
                  <a:srgbClr val="000000"/>
                </a:solidFill>
                <a:latin typeface="Calibri"/>
                <a:ea typeface="Arial"/>
              </a:rPr>
              <a:t>La France ne s’est dotée qu’en 2004 d’un texte intégrant enfin quelques notions de protection de l’environnement dans la Constitution, à travers la Charte de l’environnement, entrée en vigueur en 2005. </a:t>
            </a:r>
            <a:endParaRPr lang="fr-FR" sz="2400" b="0" strike="noStrike" spc="-1" dirty="0">
              <a:latin typeface="Arial"/>
            </a:endParaRPr>
          </a:p>
          <a:p>
            <a:pPr marL="343080" indent="-339120" algn="just">
              <a:lnSpc>
                <a:spcPct val="100000"/>
              </a:lnSpc>
              <a:tabLst>
                <a:tab pos="0" algn="l"/>
              </a:tabLst>
            </a:pPr>
            <a:endParaRPr lang="fr-FR" sz="2400" b="0" strike="noStrike" spc="-1" dirty="0">
              <a:latin typeface="Arial"/>
            </a:endParaRPr>
          </a:p>
          <a:p>
            <a:pPr marL="343080" indent="-339120" algn="just">
              <a:lnSpc>
                <a:spcPct val="100000"/>
              </a:lnSpc>
              <a:tabLst>
                <a:tab pos="0" algn="l"/>
              </a:tabLst>
            </a:pPr>
            <a:r>
              <a:rPr lang="fr-FR" sz="2400" b="0" i="1" strike="noStrike" spc="-1" dirty="0">
                <a:solidFill>
                  <a:srgbClr val="000000"/>
                </a:solidFill>
                <a:latin typeface="Calibri"/>
                <a:ea typeface="Arial"/>
              </a:rPr>
              <a:t>Mais aucune des dispositions de la Charte ne concerne le statut des êtres vivants qui continuent à relever de la seule loi, et continuent à être chosifiées en contradiction avec le fait de leur reconnaître le statut d’être sensibles</a:t>
            </a:r>
            <a:r>
              <a:rPr lang="fr-FR" sz="2400" b="1" i="1" strike="noStrike" spc="-1" dirty="0">
                <a:solidFill>
                  <a:srgbClr val="000000"/>
                </a:solidFill>
                <a:latin typeface="Calibri"/>
                <a:ea typeface="Arial"/>
              </a:rPr>
              <a:t>.</a:t>
            </a:r>
            <a:endParaRPr lang="fr-FR" sz="2400" b="0" strike="noStrike" spc="-1" dirty="0">
              <a:latin typeface="Arial"/>
            </a:endParaRPr>
          </a:p>
        </p:txBody>
      </p:sp>
      <p:sp>
        <p:nvSpPr>
          <p:cNvPr id="315" name="Google Shape;493;p27_1"/>
          <p:cNvSpPr/>
          <p:nvPr/>
        </p:nvSpPr>
        <p:spPr>
          <a:xfrm>
            <a:off x="353880" y="1327680"/>
            <a:ext cx="10249200" cy="4994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endParaRPr lang="fr-FR" sz="1800" b="0" strike="noStrike" spc="-1">
              <a:latin typeface="Arial"/>
            </a:endParaRPr>
          </a:p>
          <a:p>
            <a:pPr>
              <a:lnSpc>
                <a:spcPct val="100000"/>
              </a:lnSpc>
              <a:spcBef>
                <a:spcPts val="1001"/>
              </a:spcBef>
            </a:pPr>
            <a:endParaRPr lang="fr-FR" sz="1800" b="0" strike="noStrike" spc="-1">
              <a:latin typeface="Arial"/>
            </a:endParaRPr>
          </a:p>
          <a:p>
            <a:pPr>
              <a:lnSpc>
                <a:spcPct val="100000"/>
              </a:lnSpc>
            </a:pPr>
            <a:endParaRPr lang="fr-FR" sz="1800" b="0" strike="noStrike" spc="-1">
              <a:latin typeface="Arial"/>
            </a:endParaRPr>
          </a:p>
          <a:p>
            <a:pPr marL="343080" indent="-247320">
              <a:lnSpc>
                <a:spcPct val="100000"/>
              </a:lnSpc>
              <a:spcBef>
                <a:spcPts val="1001"/>
              </a:spcBef>
              <a:tabLst>
                <a:tab pos="0" algn="l"/>
              </a:tabLst>
            </a:pPr>
            <a:endParaRPr lang="fr-FR" sz="1800" b="0" strike="noStrike" spc="-1">
              <a:latin typeface="Arial"/>
            </a:endParaRPr>
          </a:p>
        </p:txBody>
      </p:sp>
      <p:sp>
        <p:nvSpPr>
          <p:cNvPr id="316" name="Google Shape;494;p27_1"/>
          <p:cNvSpPr/>
          <p:nvPr/>
        </p:nvSpPr>
        <p:spPr>
          <a:xfrm>
            <a:off x="8590680" y="6041520"/>
            <a:ext cx="679320" cy="36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fld id="{8C6A7988-870F-4034-983C-13EC323A13ED}" type="slidenum">
              <a:rPr lang="fr-FR" sz="900" b="0" strike="noStrike" spc="-1">
                <a:solidFill>
                  <a:srgbClr val="90C226"/>
                </a:solidFill>
                <a:latin typeface="Trebuchet MS"/>
                <a:ea typeface="Trebuchet MS"/>
              </a:rPr>
              <a:t>23</a:t>
            </a:fld>
            <a:endParaRPr lang="fr-FR" sz="900" b="0" strike="noStrike" spc="-1">
              <a:latin typeface="Arial"/>
            </a:endParaRPr>
          </a:p>
        </p:txBody>
      </p:sp>
      <p:sp>
        <p:nvSpPr>
          <p:cNvPr id="317" name="Google Shape;495;p27_1"/>
          <p:cNvSpPr/>
          <p:nvPr/>
        </p:nvSpPr>
        <p:spPr>
          <a:xfrm>
            <a:off x="353880" y="6325560"/>
            <a:ext cx="6293520" cy="36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fr-FR" sz="1200" b="1" i="1" strike="noStrike" spc="-1">
                <a:solidFill>
                  <a:srgbClr val="888888"/>
                </a:solidFill>
                <a:latin typeface="Calibri"/>
                <a:ea typeface="Arial"/>
              </a:rPr>
              <a:t>Pour un monde fertile-</a:t>
            </a:r>
            <a:endParaRPr lang="fr-FR" sz="12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Rectangle 258"/>
          <p:cNvSpPr/>
          <p:nvPr/>
        </p:nvSpPr>
        <p:spPr>
          <a:xfrm>
            <a:off x="-108152" y="-131515"/>
            <a:ext cx="10970640" cy="114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fr-FR" sz="3200" b="1" i="1" strike="noStrike" spc="-1" dirty="0">
                <a:solidFill>
                  <a:srgbClr val="000000"/>
                </a:solidFill>
                <a:ea typeface="DejaVu Sans"/>
              </a:rPr>
              <a:t>Pourquoi il faut changer cette situation selon nous ? </a:t>
            </a:r>
            <a:r>
              <a:rPr lang="fr-FR" sz="3200" b="1" strike="noStrike" spc="-1" dirty="0">
                <a:solidFill>
                  <a:srgbClr val="000000"/>
                </a:solidFill>
                <a:ea typeface="DejaVu Sans"/>
              </a:rPr>
              <a:t> </a:t>
            </a:r>
            <a:endParaRPr lang="fr-FR" sz="3200" b="0" strike="noStrike" spc="-1" dirty="0"/>
          </a:p>
        </p:txBody>
      </p:sp>
      <p:sp>
        <p:nvSpPr>
          <p:cNvPr id="319" name="Rectangle 259"/>
          <p:cNvSpPr/>
          <p:nvPr/>
        </p:nvSpPr>
        <p:spPr>
          <a:xfrm>
            <a:off x="243068" y="1439748"/>
            <a:ext cx="11273741" cy="556872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100000"/>
              </a:lnSpc>
            </a:pP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r>
              <a:rPr lang="fr-FR" sz="2400" i="1" spc="-1" dirty="0">
                <a:solidFill>
                  <a:srgbClr val="000000"/>
                </a:solidFill>
                <a:ea typeface="Arial"/>
              </a:rPr>
              <a:t>Il n’est absolument pas normal selon nous, que les êtres vivants, surtout les animaux </a:t>
            </a:r>
            <a:endParaRPr lang="fr-FR" sz="2400" b="0" strike="noStrike" spc="-1" dirty="0"/>
          </a:p>
          <a:p>
            <a:pPr algn="just">
              <a:lnSpc>
                <a:spcPct val="100000"/>
              </a:lnSpc>
            </a:pPr>
            <a:r>
              <a:rPr lang="fr-FR" sz="2400" b="0" i="1" strike="noStrike" spc="-1" dirty="0">
                <a:solidFill>
                  <a:srgbClr val="000000"/>
                </a:solidFill>
                <a:latin typeface="Calibri"/>
                <a:ea typeface="Arial"/>
              </a:rPr>
              <a:t>qu’ils soient domestiques </a:t>
            </a:r>
            <a:r>
              <a:rPr lang="fr-FR" sz="2400" b="1" i="1" strike="noStrike" spc="-1" dirty="0">
                <a:solidFill>
                  <a:srgbClr val="000000"/>
                </a:solidFill>
                <a:latin typeface="Calibri"/>
                <a:ea typeface="Arial"/>
              </a:rPr>
              <a:t>ou sauvages</a:t>
            </a:r>
            <a:r>
              <a:rPr lang="fr-FR" sz="2400" b="0" i="1" strike="noStrike" spc="-1" dirty="0">
                <a:solidFill>
                  <a:srgbClr val="000000"/>
                </a:solidFill>
                <a:latin typeface="Calibri"/>
                <a:ea typeface="Arial"/>
              </a:rPr>
              <a:t>, et alors mêmes qu’ils sont reconnus êtres sensibles, soient chosifiés, ramenés au rang d’objets meubles ou immeubles, dans notre code civil.</a:t>
            </a:r>
            <a:endParaRPr lang="fr-FR" sz="2400" b="0" strike="noStrike" spc="-1" dirty="0">
              <a:latin typeface="Arial"/>
            </a:endParaRPr>
          </a:p>
          <a:p>
            <a:pPr algn="just">
              <a:lnSpc>
                <a:spcPct val="100000"/>
              </a:lnSpc>
            </a:pPr>
            <a:r>
              <a:rPr lang="fr-FR" sz="2400" b="0" strike="noStrike" spc="-1" dirty="0">
                <a:solidFill>
                  <a:srgbClr val="90C226"/>
                </a:solidFill>
                <a:latin typeface="Times New Roman"/>
                <a:ea typeface="Times New Roman"/>
              </a:rPr>
              <a:t> </a:t>
            </a:r>
            <a:r>
              <a:rPr lang="fr-FR" sz="1800" b="0" strike="noStrike" spc="-1" dirty="0">
                <a:solidFill>
                  <a:srgbClr val="000000"/>
                </a:solidFill>
                <a:latin typeface="Arial"/>
                <a:ea typeface="DejaVu Sans"/>
              </a:rPr>
              <a:t> </a:t>
            </a:r>
            <a:br>
              <a:rPr dirty="0"/>
            </a:br>
            <a:r>
              <a:rPr lang="fr-FR" sz="1800" b="0" strike="noStrike" spc="-1" dirty="0">
                <a:solidFill>
                  <a:srgbClr val="000000"/>
                </a:solidFill>
                <a:latin typeface="Arial"/>
                <a:ea typeface="DejaVu Sans"/>
              </a:rPr>
              <a:t>Nous plaidons pour qu’il leur soit reconnu un véritable statut juridique complet, à part entière dans la Constitution, puis dans le code civil et le code de l’environnement, pour qu’ils soient dotés de la personnalité juridique avec des droits. Cette proposition vise tous les animaux et parmi les végétaux, les arbres, voir certaines fleurs et plantes.</a:t>
            </a: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r>
              <a:rPr lang="fr-FR" sz="1800" b="0" strike="noStrike" spc="-1" dirty="0">
                <a:solidFill>
                  <a:srgbClr val="000000"/>
                </a:solidFill>
                <a:latin typeface="Arial"/>
                <a:ea typeface="DejaVu Sans"/>
              </a:rPr>
              <a:t>Etant donné qu’ils ne savent ni parler, ni lire ni écrire pour exprimer leurs besoins et leurs droits, ces êtres vivants seraient représentés par des associations indépendantes agréées dans un conseil national consultatif. </a:t>
            </a: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r>
              <a:rPr lang="fr-FR" sz="1800" b="0" strike="noStrike" spc="-1" dirty="0">
                <a:solidFill>
                  <a:srgbClr val="000000"/>
                </a:solidFill>
                <a:latin typeface="Arial"/>
                <a:ea typeface="DejaVu Sans"/>
              </a:rPr>
              <a:t>Cela implique des obligations strictes visant à supprimer toute souffrance inutile aux animaux et végétaux, respecter un bien-être animal, notamment imposer des règles strictes d’élevage et d’abattage pour consommer leur chair, et une forte régulation de la chasse.</a:t>
            </a:r>
            <a:endParaRPr lang="fr-FR" sz="1800" b="0" strike="noStrike" spc="-1" dirty="0">
              <a:latin typeface="Arial"/>
            </a:endParaRPr>
          </a:p>
          <a:p>
            <a:pPr algn="just">
              <a:lnSpc>
                <a:spcPct val="100000"/>
              </a:lnSpc>
            </a:pPr>
            <a:endParaRPr lang="fr-FR" sz="1800" b="0" strike="noStrike" spc="-1" dirty="0">
              <a:latin typeface="Arial"/>
            </a:endParaRPr>
          </a:p>
          <a:p>
            <a:pPr algn="just">
              <a:lnSpc>
                <a:spcPct val="100000"/>
              </a:lnSpc>
            </a:pPr>
            <a:r>
              <a:rPr lang="fr-FR" sz="1800" b="0" strike="noStrike" spc="-1" dirty="0">
                <a:solidFill>
                  <a:srgbClr val="000000"/>
                </a:solidFill>
                <a:latin typeface="Arial"/>
                <a:ea typeface="DejaVu Sans"/>
              </a:rPr>
              <a:t>F</a:t>
            </a:r>
            <a:endParaRPr lang="fr-FR" sz="1800" b="0" strike="noStrike" spc="-1" dirty="0">
              <a:latin typeface="Arial"/>
            </a:endParaRPr>
          </a:p>
          <a:p>
            <a:pPr algn="just">
              <a:lnSpc>
                <a:spcPct val="100000"/>
              </a:lnSpc>
            </a:pPr>
            <a:endParaRPr lang="fr-FR" sz="1800" b="0" strike="noStrike" spc="-1" dirty="0">
              <a:latin typeface="Arial"/>
            </a:endParaRPr>
          </a:p>
          <a:p>
            <a:pPr>
              <a:lnSpc>
                <a:spcPct val="100000"/>
              </a:lnSpc>
            </a:pPr>
            <a:r>
              <a:rPr lang="fr-FR" sz="1200" b="1" i="1" strike="noStrike" spc="-1" dirty="0">
                <a:solidFill>
                  <a:srgbClr val="888888"/>
                </a:solidFill>
                <a:latin typeface="Calibri"/>
                <a:ea typeface="Arial"/>
              </a:rPr>
              <a:t>Pour un monde fertile-</a:t>
            </a:r>
            <a:r>
              <a:rPr lang="fr-FR" sz="1800" b="0" strike="noStrike" spc="-1" dirty="0">
                <a:solidFill>
                  <a:srgbClr val="000000"/>
                </a:solidFill>
                <a:latin typeface="Arial"/>
                <a:ea typeface="DejaVu Sans"/>
              </a:rPr>
              <a:t> </a:t>
            </a: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endParaRPr lang="fr-FR" sz="1800" b="0" strike="noStrike"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Google Shape;492;p27"/>
          <p:cNvSpPr/>
          <p:nvPr/>
        </p:nvSpPr>
        <p:spPr>
          <a:xfrm>
            <a:off x="353880" y="455400"/>
            <a:ext cx="11484240" cy="96817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39120" algn="ctr">
              <a:lnSpc>
                <a:spcPct val="100000"/>
              </a:lnSpc>
              <a:tabLst>
                <a:tab pos="0" algn="l"/>
              </a:tabLst>
            </a:pPr>
            <a:r>
              <a:rPr lang="fr-FR" sz="3600" b="1" i="1" strike="noStrike" spc="-1" dirty="0">
                <a:solidFill>
                  <a:srgbClr val="000000"/>
                </a:solidFill>
                <a:latin typeface="Calibri"/>
                <a:ea typeface="Arial"/>
              </a:rPr>
              <a:t>Représenter les droits de la Nature                                          P </a:t>
            </a:r>
            <a:endParaRPr lang="fr-FR" sz="2400" b="0" strike="noStrike" spc="-1" dirty="0">
              <a:latin typeface="Arial"/>
            </a:endParaRPr>
          </a:p>
        </p:txBody>
      </p:sp>
      <p:sp>
        <p:nvSpPr>
          <p:cNvPr id="315" name="Google Shape;493;p27_1"/>
          <p:cNvSpPr/>
          <p:nvPr/>
        </p:nvSpPr>
        <p:spPr>
          <a:xfrm>
            <a:off x="353880" y="1327680"/>
            <a:ext cx="10249200" cy="4994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endParaRPr lang="fr-FR" sz="1800" b="0" strike="noStrike" spc="-1">
              <a:latin typeface="Arial"/>
            </a:endParaRPr>
          </a:p>
          <a:p>
            <a:pPr>
              <a:lnSpc>
                <a:spcPct val="100000"/>
              </a:lnSpc>
              <a:spcBef>
                <a:spcPts val="1001"/>
              </a:spcBef>
            </a:pPr>
            <a:endParaRPr lang="fr-FR" sz="1800" b="0" strike="noStrike" spc="-1">
              <a:latin typeface="Arial"/>
            </a:endParaRPr>
          </a:p>
          <a:p>
            <a:pPr>
              <a:lnSpc>
                <a:spcPct val="100000"/>
              </a:lnSpc>
            </a:pPr>
            <a:endParaRPr lang="fr-FR" sz="1800" b="0" strike="noStrike" spc="-1">
              <a:latin typeface="Arial"/>
            </a:endParaRPr>
          </a:p>
          <a:p>
            <a:pPr marL="343080" indent="-247320">
              <a:lnSpc>
                <a:spcPct val="100000"/>
              </a:lnSpc>
              <a:spcBef>
                <a:spcPts val="1001"/>
              </a:spcBef>
              <a:tabLst>
                <a:tab pos="0" algn="l"/>
              </a:tabLst>
            </a:pPr>
            <a:endParaRPr lang="fr-FR" sz="1800" b="0" strike="noStrike" spc="-1">
              <a:latin typeface="Arial"/>
            </a:endParaRPr>
          </a:p>
        </p:txBody>
      </p:sp>
      <p:sp>
        <p:nvSpPr>
          <p:cNvPr id="316" name="Google Shape;494;p27_1"/>
          <p:cNvSpPr/>
          <p:nvPr/>
        </p:nvSpPr>
        <p:spPr>
          <a:xfrm>
            <a:off x="8590680" y="6041520"/>
            <a:ext cx="679320" cy="36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tabLst>
                <a:tab pos="0" algn="l"/>
              </a:tabLst>
            </a:pPr>
            <a:fld id="{8C6A7988-870F-4034-983C-13EC323A13ED}" type="slidenum">
              <a:rPr lang="fr-FR" sz="900" b="0" strike="noStrike" spc="-1">
                <a:solidFill>
                  <a:srgbClr val="90C226"/>
                </a:solidFill>
                <a:latin typeface="Trebuchet MS"/>
                <a:ea typeface="Trebuchet MS"/>
              </a:rPr>
              <a:t>25</a:t>
            </a:fld>
            <a:endParaRPr lang="fr-FR" sz="900" b="0" strike="noStrike" spc="-1">
              <a:latin typeface="Arial"/>
            </a:endParaRPr>
          </a:p>
        </p:txBody>
      </p:sp>
      <p:sp>
        <p:nvSpPr>
          <p:cNvPr id="317" name="Google Shape;495;p27_1"/>
          <p:cNvSpPr/>
          <p:nvPr/>
        </p:nvSpPr>
        <p:spPr>
          <a:xfrm>
            <a:off x="353880" y="6325560"/>
            <a:ext cx="6293520" cy="36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tabLst>
                <a:tab pos="0" algn="l"/>
              </a:tabLst>
            </a:pPr>
            <a:r>
              <a:rPr lang="fr-FR" sz="1200" b="1" i="1" strike="noStrike" spc="-1">
                <a:solidFill>
                  <a:srgbClr val="888888"/>
                </a:solidFill>
                <a:latin typeface="Calibri"/>
                <a:ea typeface="Arial"/>
              </a:rPr>
              <a:t>Pour un monde fertile-</a:t>
            </a:r>
            <a:endParaRPr lang="fr-FR" sz="1200" b="0" strike="noStrike" spc="-1">
              <a:latin typeface="Arial"/>
            </a:endParaRPr>
          </a:p>
        </p:txBody>
      </p:sp>
      <p:sp>
        <p:nvSpPr>
          <p:cNvPr id="2" name="ZoneTexte 1">
            <a:extLst>
              <a:ext uri="{FF2B5EF4-FFF2-40B4-BE49-F238E27FC236}">
                <a16:creationId xmlns:a16="http://schemas.microsoft.com/office/drawing/2014/main" id="{83B82DD7-6CAC-1607-3E16-45CC4A098A76}"/>
              </a:ext>
            </a:extLst>
          </p:cNvPr>
          <p:cNvSpPr txBox="1"/>
          <p:nvPr/>
        </p:nvSpPr>
        <p:spPr>
          <a:xfrm>
            <a:off x="353880" y="1269275"/>
            <a:ext cx="11484240" cy="4832092"/>
          </a:xfrm>
          <a:prstGeom prst="rect">
            <a:avLst/>
          </a:prstGeom>
          <a:noFill/>
        </p:spPr>
        <p:txBody>
          <a:bodyPr wrap="square" rtlCol="0">
            <a:spAutoFit/>
          </a:bodyPr>
          <a:lstStyle/>
          <a:p>
            <a:r>
              <a:rPr lang="fr-FR" sz="2800" b="1" dirty="0"/>
              <a:t>Des propositions dans ce sens ne sont pas sans précédent</a:t>
            </a:r>
          </a:p>
          <a:p>
            <a:endParaRPr lang="fr-FR" sz="2800" b="1" dirty="0"/>
          </a:p>
          <a:p>
            <a:pPr marL="457200" indent="-457200">
              <a:buFont typeface="Wingdings" panose="05000000000000000000" pitchFamily="2" charset="2"/>
              <a:buChar char="v"/>
            </a:pPr>
            <a:r>
              <a:rPr lang="fr-FR" sz="2800" b="1" dirty="0"/>
              <a:t>Rapport portant sur la création d’un défenseur de l’environnement et des générations futures</a:t>
            </a:r>
            <a:r>
              <a:rPr lang="fr-FR" sz="2800" dirty="0"/>
              <a:t> de Cécile Muschotti, ex députée du Var, </a:t>
            </a:r>
            <a:r>
              <a:rPr lang="fr-FR" sz="2800" dirty="0" err="1"/>
              <a:t>emis</a:t>
            </a:r>
            <a:r>
              <a:rPr lang="fr-FR" sz="2800" dirty="0"/>
              <a:t> au gouvernement le 16 juillet 2021.</a:t>
            </a:r>
          </a:p>
          <a:p>
            <a:pPr marL="457200" indent="-457200">
              <a:buFont typeface="Wingdings" panose="05000000000000000000" pitchFamily="2" charset="2"/>
              <a:buChar char="v"/>
            </a:pPr>
            <a:endParaRPr lang="fr-FR" sz="2800" dirty="0"/>
          </a:p>
          <a:p>
            <a:pPr marL="457200" indent="-457200">
              <a:buFont typeface="Wingdings" panose="05000000000000000000" pitchFamily="2" charset="2"/>
              <a:buChar char="v"/>
            </a:pPr>
            <a:r>
              <a:rPr lang="fr-FR" sz="2800" b="1" dirty="0"/>
              <a:t>Demande en 2019 au gouvernement de la réalisation d ’un rapport relatif à la reconnaissance pour certains écosystèmes </a:t>
            </a:r>
            <a:r>
              <a:rPr lang="fr-FR" sz="2800" dirty="0"/>
              <a:t>de France hexagonale et d’outre-mer du statut de personnalité juridique dans le droit français (Nadia Ramassany,ex députée de La Réunion) </a:t>
            </a:r>
          </a:p>
        </p:txBody>
      </p:sp>
    </p:spTree>
    <p:extLst>
      <p:ext uri="{BB962C8B-B14F-4D97-AF65-F5344CB8AC3E}">
        <p14:creationId xmlns:p14="http://schemas.microsoft.com/office/powerpoint/2010/main" val="496203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260"/>
          <p:cNvSpPr/>
          <p:nvPr/>
        </p:nvSpPr>
        <p:spPr>
          <a:xfrm>
            <a:off x="0" y="369205"/>
            <a:ext cx="11541960" cy="114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endParaRPr lang="fr-FR" sz="1800" b="0" strike="noStrike" spc="-1" dirty="0">
              <a:latin typeface="Arial"/>
            </a:endParaRPr>
          </a:p>
          <a:p>
            <a:pPr algn="ctr">
              <a:lnSpc>
                <a:spcPct val="100000"/>
              </a:lnSpc>
            </a:pPr>
            <a:r>
              <a:rPr lang="fr-FR" sz="2800" b="1" i="1" strike="noStrike" spc="-1" dirty="0">
                <a:solidFill>
                  <a:srgbClr val="000000"/>
                </a:solidFill>
                <a:ea typeface="DejaVu Sans"/>
              </a:rPr>
              <a:t>Au-delà du statut juridique, mener une politique favorable à la re </a:t>
            </a:r>
            <a:r>
              <a:rPr lang="fr-FR" sz="2800" b="1" i="1" strike="noStrike" spc="-1" dirty="0" err="1">
                <a:solidFill>
                  <a:srgbClr val="000000"/>
                </a:solidFill>
                <a:ea typeface="DejaVu Sans"/>
              </a:rPr>
              <a:t>naturation</a:t>
            </a:r>
            <a:r>
              <a:rPr lang="fr-FR" sz="2800" b="1" i="1" strike="noStrike" spc="-1" dirty="0">
                <a:solidFill>
                  <a:srgbClr val="000000"/>
                </a:solidFill>
                <a:ea typeface="DejaVu Sans"/>
              </a:rPr>
              <a:t> et à la protection animale </a:t>
            </a:r>
            <a:r>
              <a:rPr lang="fr-FR" sz="4000" b="0" i="1" strike="noStrike" spc="-1" dirty="0">
                <a:solidFill>
                  <a:srgbClr val="000000"/>
                </a:solidFill>
                <a:latin typeface="Calibri"/>
                <a:ea typeface="DejaVu Sans"/>
              </a:rPr>
              <a:t>(F)</a:t>
            </a:r>
            <a:endParaRPr lang="fr-FR" sz="4000" b="0" strike="noStrike" spc="-1" dirty="0">
              <a:latin typeface="Arial"/>
            </a:endParaRPr>
          </a:p>
          <a:p>
            <a:pPr algn="ctr">
              <a:lnSpc>
                <a:spcPct val="100000"/>
              </a:lnSpc>
            </a:pPr>
            <a:endParaRPr lang="fr-FR" sz="4000" b="0" strike="noStrike" spc="-1" dirty="0">
              <a:latin typeface="Arial"/>
            </a:endParaRPr>
          </a:p>
        </p:txBody>
      </p:sp>
      <p:sp>
        <p:nvSpPr>
          <p:cNvPr id="321" name="Rectangle 261"/>
          <p:cNvSpPr/>
          <p:nvPr/>
        </p:nvSpPr>
        <p:spPr>
          <a:xfrm>
            <a:off x="264656" y="1512204"/>
            <a:ext cx="6911648" cy="5096939"/>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25000" lnSpcReduction="20000"/>
          </a:bodyPr>
          <a:lstStyle/>
          <a:p>
            <a:pPr algn="just">
              <a:lnSpc>
                <a:spcPct val="100000"/>
              </a:lnSpc>
              <a:spcBef>
                <a:spcPts val="1417"/>
              </a:spcBef>
            </a:pPr>
            <a:endParaRPr lang="fr-FR" sz="1800" b="0" strike="noStrike" spc="-1" dirty="0">
              <a:latin typeface="Arial"/>
            </a:endParaRPr>
          </a:p>
          <a:p>
            <a:pPr algn="just">
              <a:lnSpc>
                <a:spcPct val="100000"/>
              </a:lnSpc>
              <a:spcBef>
                <a:spcPts val="1417"/>
              </a:spcBef>
            </a:pPr>
            <a:r>
              <a:rPr lang="fr-FR" sz="7200" b="0" strike="noStrike" spc="-1" dirty="0">
                <a:solidFill>
                  <a:srgbClr val="000000"/>
                </a:solidFill>
                <a:ea typeface="Microsoft YaHei"/>
              </a:rPr>
              <a:t>Nous plaidons en faveur de permettre un meilleur épanouissement à la nature, au vivant, en lui laissant davantage d’espaces où elle/il peut se déployer dans toute sa biodiversité, avec le moins possible d’intervention humaine.</a:t>
            </a:r>
          </a:p>
          <a:p>
            <a:pPr algn="just">
              <a:lnSpc>
                <a:spcPct val="100000"/>
              </a:lnSpc>
              <a:spcBef>
                <a:spcPts val="1417"/>
              </a:spcBef>
            </a:pPr>
            <a:r>
              <a:rPr lang="fr-FR" sz="7200" b="0" strike="noStrike" spc="-1" dirty="0">
                <a:solidFill>
                  <a:srgbClr val="000000"/>
                </a:solidFill>
                <a:ea typeface="Microsoft YaHei"/>
              </a:rPr>
              <a:t> </a:t>
            </a:r>
            <a:r>
              <a:rPr lang="fr-FR" sz="7200" b="0" strike="noStrike" spc="-1" dirty="0">
                <a:solidFill>
                  <a:srgbClr val="000000"/>
                </a:solidFill>
                <a:ea typeface="DejaVu Sans"/>
              </a:rPr>
              <a:t>Cela suppose une politique volontariste de développement de parcs naturels protégés dans tous les domaines de la biosphères, marins, terrestres, aériens. </a:t>
            </a:r>
            <a:endParaRPr lang="fr-FR" sz="7200" b="0" strike="noStrike" spc="-1" dirty="0"/>
          </a:p>
          <a:p>
            <a:pPr algn="just">
              <a:lnSpc>
                <a:spcPct val="100000"/>
              </a:lnSpc>
              <a:spcBef>
                <a:spcPts val="1417"/>
              </a:spcBef>
            </a:pPr>
            <a:endParaRPr lang="fr-FR" sz="7200" b="0" strike="noStrike" spc="-1" dirty="0"/>
          </a:p>
          <a:p>
            <a:pPr algn="just">
              <a:lnSpc>
                <a:spcPct val="100000"/>
              </a:lnSpc>
              <a:spcBef>
                <a:spcPts val="1417"/>
              </a:spcBef>
            </a:pPr>
            <a:r>
              <a:rPr lang="fr-FR" sz="7200" b="0" strike="noStrike" spc="-1" dirty="0">
                <a:solidFill>
                  <a:srgbClr val="000000"/>
                </a:solidFill>
                <a:ea typeface="DejaVu Sans"/>
              </a:rPr>
              <a:t>Cette renaturation, ou ré ensauvagement n’est absolument pas opposé à l’intérêt humain, tout au contraire, il lui est favorable car la biodiversité améliore son cadre de vie (voire notre conférence sur la végétalisation). </a:t>
            </a:r>
          </a:p>
          <a:p>
            <a:pPr algn="just">
              <a:lnSpc>
                <a:spcPct val="100000"/>
              </a:lnSpc>
              <a:spcBef>
                <a:spcPts val="1417"/>
              </a:spcBef>
            </a:pPr>
            <a:r>
              <a:rPr lang="fr-FR" sz="7200" b="0" strike="noStrike" spc="-1" dirty="0">
                <a:solidFill>
                  <a:srgbClr val="000000"/>
                </a:solidFill>
                <a:ea typeface="DejaVu Sans"/>
              </a:rPr>
              <a:t>Un certain nombre de scientifiques appellent au ré ensauvagement de la France et de l’Europe, mais pas dans l’optique d’un retour à la bougie, mais de créer davantage d’espaces où la nature est laissée à elle-même. C’est le cas de Gilbert Cochet dans ses ouvrages « Réensauvageons la France » et « L’Europe réensauvagée ».</a:t>
            </a:r>
            <a:endParaRPr lang="fr-FR" sz="7200" b="0" strike="noStrike" spc="-1" dirty="0"/>
          </a:p>
          <a:p>
            <a:pPr algn="just">
              <a:lnSpc>
                <a:spcPct val="100000"/>
              </a:lnSpc>
              <a:spcBef>
                <a:spcPts val="1417"/>
              </a:spcBef>
            </a:pPr>
            <a:endParaRPr lang="fr-FR" sz="9600" b="0" strike="noStrike" spc="-1" dirty="0"/>
          </a:p>
          <a:p>
            <a:pPr algn="just">
              <a:lnSpc>
                <a:spcPct val="100000"/>
              </a:lnSpc>
              <a:spcBef>
                <a:spcPts val="1417"/>
              </a:spcBef>
            </a:pPr>
            <a:endParaRPr lang="fr-FR" sz="9600" b="0" strike="noStrike" spc="-1" dirty="0"/>
          </a:p>
          <a:p>
            <a:pPr algn="just">
              <a:lnSpc>
                <a:spcPct val="100000"/>
              </a:lnSpc>
              <a:spcBef>
                <a:spcPts val="1417"/>
              </a:spcBef>
            </a:pPr>
            <a:endParaRPr lang="fr-FR" sz="9600" b="0" strike="noStrike" spc="-1" dirty="0"/>
          </a:p>
          <a:p>
            <a:pPr algn="just">
              <a:lnSpc>
                <a:spcPct val="100000"/>
              </a:lnSpc>
              <a:spcBef>
                <a:spcPts val="1417"/>
              </a:spcBef>
            </a:pPr>
            <a:endParaRPr lang="fr-FR" sz="9600" b="0" strike="noStrike" spc="-1" dirty="0"/>
          </a:p>
          <a:p>
            <a:pPr algn="just">
              <a:lnSpc>
                <a:spcPct val="100000"/>
              </a:lnSpc>
              <a:spcBef>
                <a:spcPts val="1417"/>
              </a:spcBef>
            </a:pPr>
            <a:endParaRPr lang="fr-FR" sz="9600" b="0" strike="noStrike" spc="-1" dirty="0"/>
          </a:p>
          <a:p>
            <a:pPr algn="just">
              <a:lnSpc>
                <a:spcPct val="100000"/>
              </a:lnSpc>
              <a:spcBef>
                <a:spcPts val="1417"/>
              </a:spcBef>
            </a:pPr>
            <a:endParaRPr lang="fr-FR" sz="9600" b="0" strike="noStrike" spc="-1" dirty="0"/>
          </a:p>
          <a:p>
            <a:pPr algn="just">
              <a:lnSpc>
                <a:spcPct val="100000"/>
              </a:lnSpc>
              <a:spcBef>
                <a:spcPts val="1417"/>
              </a:spcBef>
            </a:pPr>
            <a:endParaRPr lang="fr-FR" sz="9600" b="0" strike="noStrike" spc="-1" dirty="0"/>
          </a:p>
          <a:p>
            <a:pPr>
              <a:lnSpc>
                <a:spcPct val="100000"/>
              </a:lnSpc>
            </a:pPr>
            <a:endParaRPr lang="fr-FR" sz="9600" b="0" strike="noStrike" spc="-1" dirty="0"/>
          </a:p>
          <a:p>
            <a:pPr>
              <a:lnSpc>
                <a:spcPct val="100000"/>
              </a:lnSpc>
            </a:pPr>
            <a:endParaRPr lang="fr-FR" sz="9600" b="0" strike="noStrike" spc="-1" dirty="0"/>
          </a:p>
          <a:p>
            <a:pPr>
              <a:lnSpc>
                <a:spcPct val="100000"/>
              </a:lnSpc>
            </a:pPr>
            <a:endParaRPr lang="fr-FR" sz="9600" b="0" strike="noStrike" spc="-1" dirty="0"/>
          </a:p>
          <a:p>
            <a:pPr>
              <a:lnSpc>
                <a:spcPct val="100000"/>
              </a:lnSpc>
            </a:pPr>
            <a:endParaRPr lang="fr-FR" sz="9600" b="0" strike="noStrike" spc="-1" dirty="0"/>
          </a:p>
          <a:p>
            <a:pPr>
              <a:lnSpc>
                <a:spcPct val="100000"/>
              </a:lnSpc>
            </a:pPr>
            <a:endParaRPr lang="fr-FR" sz="9600" b="0" strike="noStrike" spc="-1" dirty="0"/>
          </a:p>
          <a:p>
            <a:pPr>
              <a:lnSpc>
                <a:spcPct val="100000"/>
              </a:lnSpc>
            </a:pPr>
            <a:endParaRPr lang="fr-FR" sz="9600" b="0" strike="noStrike" spc="-1" dirty="0"/>
          </a:p>
          <a:p>
            <a:pPr marL="432000" indent="-322560">
              <a:lnSpc>
                <a:spcPct val="100000"/>
              </a:lnSpc>
              <a:buClr>
                <a:srgbClr val="000000"/>
              </a:buClr>
              <a:buSzPct val="45000"/>
              <a:buFont typeface="Wingdings" charset="2"/>
              <a:buChar char=""/>
            </a:pPr>
            <a:r>
              <a:rPr lang="fr-FR" sz="9600" b="1" i="1" strike="noStrike" spc="-1" dirty="0">
                <a:solidFill>
                  <a:srgbClr val="888888"/>
                </a:solidFill>
                <a:ea typeface="Arial"/>
              </a:rPr>
              <a:t>Pour un monde fertile</a:t>
            </a:r>
            <a:endParaRPr lang="fr-FR" sz="9600" b="0" strike="noStrike" spc="-1" dirty="0"/>
          </a:p>
        </p:txBody>
      </p:sp>
      <p:pic>
        <p:nvPicPr>
          <p:cNvPr id="3" name="Image 2">
            <a:extLst>
              <a:ext uri="{FF2B5EF4-FFF2-40B4-BE49-F238E27FC236}">
                <a16:creationId xmlns:a16="http://schemas.microsoft.com/office/drawing/2014/main" id="{3950D8D3-9F3F-28CE-993E-2500D9548D0B}"/>
              </a:ext>
            </a:extLst>
          </p:cNvPr>
          <p:cNvPicPr>
            <a:picLocks noChangeAspect="1"/>
          </p:cNvPicPr>
          <p:nvPr/>
        </p:nvPicPr>
        <p:blipFill>
          <a:blip r:embed="rId3"/>
          <a:stretch>
            <a:fillRect/>
          </a:stretch>
        </p:blipFill>
        <p:spPr>
          <a:xfrm>
            <a:off x="7282676" y="1977390"/>
            <a:ext cx="4815205" cy="3020188"/>
          </a:xfrm>
          <a:prstGeom prst="rect">
            <a:avLst/>
          </a:prstGeom>
        </p:spPr>
      </p:pic>
      <p:sp>
        <p:nvSpPr>
          <p:cNvPr id="4" name="ZoneTexte 3">
            <a:extLst>
              <a:ext uri="{FF2B5EF4-FFF2-40B4-BE49-F238E27FC236}">
                <a16:creationId xmlns:a16="http://schemas.microsoft.com/office/drawing/2014/main" id="{FE2AC63B-93B8-7103-2654-FE360A14739A}"/>
              </a:ext>
            </a:extLst>
          </p:cNvPr>
          <p:cNvSpPr txBox="1"/>
          <p:nvPr/>
        </p:nvSpPr>
        <p:spPr>
          <a:xfrm>
            <a:off x="7282676" y="5124209"/>
            <a:ext cx="4574337" cy="338554"/>
          </a:xfrm>
          <a:prstGeom prst="rect">
            <a:avLst/>
          </a:prstGeom>
          <a:noFill/>
        </p:spPr>
        <p:txBody>
          <a:bodyPr wrap="square" rtlCol="0">
            <a:spAutoFit/>
          </a:bodyPr>
          <a:lstStyle/>
          <a:p>
            <a:pPr algn="ctr"/>
            <a:r>
              <a:rPr lang="fr-FR" sz="1600" dirty="0"/>
              <a:t>Cf. Projet de Forêt primaire Francis Hallé</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ctangle 262"/>
          <p:cNvSpPr/>
          <p:nvPr/>
        </p:nvSpPr>
        <p:spPr>
          <a:xfrm>
            <a:off x="324360" y="460440"/>
            <a:ext cx="10970640" cy="114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fr-FR" sz="4400" b="1" i="1" strike="noStrike" spc="-1" dirty="0">
                <a:solidFill>
                  <a:srgbClr val="000000"/>
                </a:solidFill>
                <a:latin typeface="Calibri"/>
                <a:ea typeface="DejaVu Sans"/>
              </a:rPr>
              <a:t>Conclusion : pour un bond civilisationnel en faveur du vivant (F et P)</a:t>
            </a:r>
            <a:endParaRPr lang="fr-FR" sz="4400" b="1" strike="noStrike" spc="-1" dirty="0">
              <a:latin typeface="Arial"/>
            </a:endParaRPr>
          </a:p>
        </p:txBody>
      </p:sp>
      <p:sp>
        <p:nvSpPr>
          <p:cNvPr id="323" name="Rectangle 263"/>
          <p:cNvSpPr/>
          <p:nvPr/>
        </p:nvSpPr>
        <p:spPr>
          <a:xfrm>
            <a:off x="481680" y="2017440"/>
            <a:ext cx="10971000" cy="3975840"/>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fontScale="92500" lnSpcReduction="20000"/>
          </a:bodyPr>
          <a:lstStyle/>
          <a:p>
            <a:pPr algn="just">
              <a:lnSpc>
                <a:spcPct val="100000"/>
              </a:lnSpc>
              <a:spcBef>
                <a:spcPts val="1417"/>
              </a:spcBef>
            </a:pPr>
            <a:endParaRPr lang="fr-FR" sz="1800" b="0" strike="noStrike" spc="-1" dirty="0">
              <a:latin typeface="Arial"/>
            </a:endParaRPr>
          </a:p>
          <a:p>
            <a:pPr marL="432000" indent="-322560" algn="just">
              <a:lnSpc>
                <a:spcPct val="100000"/>
              </a:lnSpc>
              <a:spcBef>
                <a:spcPts val="1417"/>
              </a:spcBef>
              <a:buClr>
                <a:srgbClr val="000000"/>
              </a:buClr>
              <a:buSzPct val="45000"/>
              <a:buFont typeface="Wingdings" charset="2"/>
              <a:buChar char=""/>
            </a:pPr>
            <a:r>
              <a:rPr lang="fr-FR" sz="3200" b="0" strike="noStrike" spc="-1" dirty="0">
                <a:solidFill>
                  <a:srgbClr val="000000"/>
                </a:solidFill>
                <a:latin typeface="Calibri"/>
                <a:ea typeface="DejaVu Sans"/>
              </a:rPr>
              <a:t>Il est vital pour l’avenir de la biosphère, qui est l’espace où s’épanouit le vivant, donc l’être humain, de mieux protéger celui-ci par un statut  juridique et une politique d’aménagement du territoire appropriée. Il faut que l’être humain réalise dans l’intérêt du vivant et in fine le sien, un saut civilisationnel dans le sens de la protection du vivant.</a:t>
            </a:r>
          </a:p>
          <a:p>
            <a:pPr marL="432000" indent="-322560" algn="just">
              <a:lnSpc>
                <a:spcPct val="100000"/>
              </a:lnSpc>
              <a:spcBef>
                <a:spcPts val="1417"/>
              </a:spcBef>
              <a:buClr>
                <a:srgbClr val="000000"/>
              </a:buClr>
              <a:buSzPct val="45000"/>
              <a:buFont typeface="Wingdings" charset="2"/>
              <a:buChar char=""/>
            </a:pPr>
            <a:endParaRPr lang="fr-FR" sz="3200" b="0" strike="noStrike" spc="-1" dirty="0">
              <a:latin typeface="Arial"/>
            </a:endParaRPr>
          </a:p>
          <a:p>
            <a:pPr marL="432000" indent="-322560" algn="ctr">
              <a:lnSpc>
                <a:spcPct val="100000"/>
              </a:lnSpc>
              <a:spcBef>
                <a:spcPts val="1417"/>
              </a:spcBef>
              <a:buClr>
                <a:srgbClr val="000000"/>
              </a:buClr>
              <a:buSzPct val="45000"/>
              <a:buFont typeface="Wingdings" charset="2"/>
              <a:buChar char=""/>
            </a:pPr>
            <a:r>
              <a:rPr lang="fr-FR" sz="3200" b="0" strike="noStrike" spc="-1" dirty="0">
                <a:solidFill>
                  <a:srgbClr val="000000"/>
                </a:solidFill>
                <a:latin typeface="Calibri"/>
                <a:ea typeface="DejaVu Sans"/>
              </a:rPr>
              <a:t>Merci de votre attention</a:t>
            </a:r>
            <a:endParaRPr lang="fr-FR" sz="3200" b="0" strike="noStrike" spc="-1" dirty="0">
              <a:latin typeface="Arial"/>
            </a:endParaRPr>
          </a:p>
          <a:p>
            <a:pPr algn="just">
              <a:lnSpc>
                <a:spcPct val="100000"/>
              </a:lnSpc>
              <a:spcBef>
                <a:spcPts val="1417"/>
              </a:spcBef>
            </a:pPr>
            <a:endParaRPr lang="fr-FR" sz="3200" b="0" strike="noStrike" spc="-1" dirty="0">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ctangle 262"/>
          <p:cNvSpPr/>
          <p:nvPr/>
        </p:nvSpPr>
        <p:spPr>
          <a:xfrm>
            <a:off x="609120" y="0"/>
            <a:ext cx="10970640" cy="114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fr-FR" sz="4400" b="1" i="1" strike="noStrike" spc="-1" dirty="0">
                <a:solidFill>
                  <a:srgbClr val="000000"/>
                </a:solidFill>
                <a:latin typeface="Calibri"/>
                <a:ea typeface="DejaVu Sans"/>
              </a:rPr>
              <a:t>Bibliographie</a:t>
            </a:r>
            <a:endParaRPr lang="fr-FR" sz="4400" b="1" strike="noStrike" spc="-1" dirty="0">
              <a:latin typeface="Arial"/>
            </a:endParaRPr>
          </a:p>
        </p:txBody>
      </p:sp>
      <p:sp>
        <p:nvSpPr>
          <p:cNvPr id="325" name="Rectangle 263"/>
          <p:cNvSpPr/>
          <p:nvPr/>
        </p:nvSpPr>
        <p:spPr>
          <a:xfrm>
            <a:off x="609480" y="1604520"/>
            <a:ext cx="10971000" cy="4110479"/>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326" name="ZoneTexte 1"/>
          <p:cNvSpPr/>
          <p:nvPr/>
        </p:nvSpPr>
        <p:spPr>
          <a:xfrm>
            <a:off x="358559" y="1306068"/>
            <a:ext cx="11609663" cy="424586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endParaRPr lang="fr-FR" sz="1800" b="0" strike="noStrike" spc="-1" dirty="0">
              <a:latin typeface="Arial"/>
            </a:endParaRPr>
          </a:p>
          <a:p>
            <a:pPr marL="285840" indent="-284760">
              <a:lnSpc>
                <a:spcPct val="100000"/>
              </a:lnSpc>
              <a:buClr>
                <a:srgbClr val="000000"/>
              </a:buClr>
              <a:buFont typeface="Wingdings" charset="2"/>
              <a:buChar char=""/>
            </a:pPr>
            <a:r>
              <a:rPr lang="fr-FR" sz="1800" b="1" i="1" strike="noStrike" spc="-1" dirty="0">
                <a:solidFill>
                  <a:srgbClr val="000000"/>
                </a:solidFill>
                <a:latin typeface="Arial"/>
                <a:ea typeface="DejaVu Sans"/>
              </a:rPr>
              <a:t>Sans transition! Théma N° 38</a:t>
            </a:r>
            <a:r>
              <a:rPr lang="fr-FR" sz="1800" b="1" strike="noStrike" spc="-1" dirty="0">
                <a:solidFill>
                  <a:srgbClr val="000000"/>
                </a:solidFill>
                <a:latin typeface="Arial"/>
                <a:ea typeface="DejaVu Sans"/>
              </a:rPr>
              <a:t> </a:t>
            </a:r>
            <a:r>
              <a:rPr lang="fr-FR" sz="1800" b="0" strike="noStrike" spc="-1" dirty="0">
                <a:solidFill>
                  <a:srgbClr val="000000"/>
                </a:solidFill>
                <a:latin typeface="Arial"/>
                <a:ea typeface="DejaVu Sans"/>
              </a:rPr>
              <a:t>(Avril-Mai Juin 2023) : Renouer avec l’animal, repenser nos liens pour mieux co-exister.</a:t>
            </a:r>
          </a:p>
          <a:p>
            <a:pPr marL="285840" indent="-284760">
              <a:lnSpc>
                <a:spcPct val="100000"/>
              </a:lnSpc>
              <a:buClr>
                <a:srgbClr val="000000"/>
              </a:buClr>
              <a:buFont typeface="Wingdings" charset="2"/>
              <a:buChar char=""/>
            </a:pPr>
            <a:r>
              <a:rPr lang="fr-FR" sz="1800" b="1" i="1" strike="noStrike" spc="-1" dirty="0">
                <a:solidFill>
                  <a:srgbClr val="000000"/>
                </a:solidFill>
                <a:latin typeface="Arial"/>
                <a:ea typeface="DejaVu Sans"/>
              </a:rPr>
              <a:t>Les arbres doivent -ils pouvoir plaider</a:t>
            </a:r>
            <a:r>
              <a:rPr lang="fr-FR" sz="1800" b="0" strike="noStrike" spc="-1" dirty="0">
                <a:solidFill>
                  <a:srgbClr val="000000"/>
                </a:solidFill>
                <a:latin typeface="Arial"/>
                <a:ea typeface="DejaVu Sans"/>
              </a:rPr>
              <a:t>, Editions Le passager clandestin, Christopher Stone 1972- 2022.</a:t>
            </a:r>
            <a:endParaRPr lang="fr-FR" sz="1800" b="0" strike="noStrike" spc="-1" dirty="0">
              <a:latin typeface="Arial"/>
            </a:endParaRPr>
          </a:p>
          <a:p>
            <a:pPr marL="285840" indent="-284760">
              <a:lnSpc>
                <a:spcPct val="100000"/>
              </a:lnSpc>
              <a:buClr>
                <a:srgbClr val="000000"/>
              </a:buClr>
              <a:buFont typeface="Wingdings" charset="2"/>
              <a:buChar char=""/>
            </a:pPr>
            <a:r>
              <a:rPr lang="fr-FR" sz="1800" b="1" i="1" strike="noStrike" spc="-1" dirty="0">
                <a:solidFill>
                  <a:srgbClr val="000000"/>
                </a:solidFill>
                <a:latin typeface="Arial"/>
                <a:ea typeface="DejaVu Sans"/>
              </a:rPr>
              <a:t>Petit manuel des droits de la nature</a:t>
            </a:r>
            <a:r>
              <a:rPr lang="fr-FR" sz="1800" b="0" strike="noStrike" spc="-1" dirty="0">
                <a:solidFill>
                  <a:srgbClr val="000000"/>
                </a:solidFill>
                <a:latin typeface="Arial"/>
                <a:ea typeface="DejaVu Sans"/>
              </a:rPr>
              <a:t>, Editions Wild Legal; Marine </a:t>
            </a:r>
            <a:r>
              <a:rPr lang="fr-FR" sz="1800" b="0" strike="noStrike" spc="-1" dirty="0" err="1">
                <a:solidFill>
                  <a:srgbClr val="000000"/>
                </a:solidFill>
                <a:latin typeface="Arial"/>
                <a:ea typeface="DejaVu Sans"/>
              </a:rPr>
              <a:t>Calmet</a:t>
            </a:r>
            <a:r>
              <a:rPr lang="fr-FR" sz="1800" b="0" strike="noStrike" spc="-1" dirty="0">
                <a:solidFill>
                  <a:srgbClr val="000000"/>
                </a:solidFill>
                <a:latin typeface="Arial"/>
                <a:ea typeface="DejaVu Sans"/>
              </a:rPr>
              <a:t>. 2022.</a:t>
            </a:r>
            <a:endParaRPr lang="fr-FR" sz="1800" b="0" strike="noStrike" spc="-1" dirty="0">
              <a:latin typeface="Arial"/>
            </a:endParaRPr>
          </a:p>
          <a:p>
            <a:pPr marL="285840" indent="-284760">
              <a:lnSpc>
                <a:spcPct val="100000"/>
              </a:lnSpc>
              <a:buClr>
                <a:srgbClr val="000000"/>
              </a:buClr>
              <a:buFont typeface="Wingdings" charset="2"/>
              <a:buChar char=""/>
            </a:pPr>
            <a:r>
              <a:rPr lang="fr-FR" sz="1800" b="1" i="1" strike="noStrike" spc="-1" dirty="0">
                <a:solidFill>
                  <a:srgbClr val="000000"/>
                </a:solidFill>
                <a:latin typeface="Arial"/>
                <a:ea typeface="DejaVu Sans"/>
              </a:rPr>
              <a:t>Manifeste animal, Politiser la cause animale</a:t>
            </a:r>
            <a:r>
              <a:rPr lang="fr-FR" sz="1800" b="0" strike="noStrike" spc="-1" dirty="0">
                <a:solidFill>
                  <a:srgbClr val="000000"/>
                </a:solidFill>
                <a:latin typeface="Arial"/>
                <a:ea typeface="DejaVu Sans"/>
              </a:rPr>
              <a:t>, Corinne Pelluchon, Rivages Poche, 200 pages, 2021 </a:t>
            </a:r>
            <a:endParaRPr lang="fr-FR" sz="1800" b="0" strike="noStrike" spc="-1" dirty="0">
              <a:latin typeface="Arial"/>
            </a:endParaRPr>
          </a:p>
          <a:p>
            <a:pPr marL="285840" indent="-284760">
              <a:lnSpc>
                <a:spcPct val="100000"/>
              </a:lnSpc>
              <a:buClr>
                <a:srgbClr val="000000"/>
              </a:buClr>
              <a:buFont typeface="Wingdings" charset="2"/>
              <a:buChar char=""/>
            </a:pPr>
            <a:r>
              <a:rPr lang="fr-FR" sz="1800" b="1" i="1" strike="noStrike" spc="-1" dirty="0">
                <a:solidFill>
                  <a:srgbClr val="000000"/>
                </a:solidFill>
                <a:latin typeface="Arial"/>
                <a:ea typeface="DejaVu Sans"/>
              </a:rPr>
              <a:t>Sixième extinction, comment l’homme détruit la vie</a:t>
            </a:r>
            <a:r>
              <a:rPr lang="fr-FR" sz="1800" b="1" strike="noStrike" spc="-1" dirty="0">
                <a:solidFill>
                  <a:srgbClr val="000000"/>
                </a:solidFill>
                <a:latin typeface="Arial"/>
                <a:ea typeface="DejaVu Sans"/>
              </a:rPr>
              <a:t>, </a:t>
            </a:r>
            <a:r>
              <a:rPr lang="fr-FR" sz="1800" b="0" strike="noStrike" spc="-1" dirty="0">
                <a:solidFill>
                  <a:srgbClr val="000000"/>
                </a:solidFill>
                <a:latin typeface="Arial"/>
                <a:ea typeface="DejaVu Sans"/>
              </a:rPr>
              <a:t>Elisabeth </a:t>
            </a:r>
            <a:r>
              <a:rPr lang="fr-FR" sz="1800" b="0" strike="noStrike" spc="-1" dirty="0" err="1">
                <a:solidFill>
                  <a:srgbClr val="000000"/>
                </a:solidFill>
                <a:latin typeface="Arial"/>
                <a:ea typeface="DejaVu Sans"/>
              </a:rPr>
              <a:t>Kolbert</a:t>
            </a:r>
            <a:r>
              <a:rPr lang="fr-FR" sz="1800" b="0" strike="noStrike" spc="-1" dirty="0">
                <a:solidFill>
                  <a:srgbClr val="000000"/>
                </a:solidFill>
                <a:latin typeface="Arial"/>
                <a:ea typeface="DejaVu Sans"/>
              </a:rPr>
              <a:t>,</a:t>
            </a:r>
            <a:r>
              <a:rPr lang="fr-FR" sz="1800" b="1" strike="noStrike" spc="-1" dirty="0">
                <a:solidFill>
                  <a:srgbClr val="000000"/>
                </a:solidFill>
                <a:latin typeface="Arial"/>
                <a:ea typeface="DejaVu Sans"/>
              </a:rPr>
              <a:t> </a:t>
            </a:r>
            <a:r>
              <a:rPr lang="fr-FR" sz="1800" b="0" strike="noStrike" spc="-1" dirty="0">
                <a:solidFill>
                  <a:srgbClr val="000000"/>
                </a:solidFill>
                <a:latin typeface="Arial"/>
                <a:ea typeface="DejaVu Sans"/>
              </a:rPr>
              <a:t>Le livre de poche, Prix Pulitzer, 2022, 476 pages</a:t>
            </a:r>
            <a:endParaRPr lang="fr-FR" sz="1800" b="0" strike="noStrike" spc="-1" dirty="0">
              <a:latin typeface="Arial"/>
            </a:endParaRPr>
          </a:p>
          <a:p>
            <a:pPr marL="285840" indent="-284760">
              <a:lnSpc>
                <a:spcPct val="100000"/>
              </a:lnSpc>
              <a:buClr>
                <a:srgbClr val="000000"/>
              </a:buClr>
              <a:buFont typeface="Wingdings" charset="2"/>
              <a:buChar char=""/>
            </a:pPr>
            <a:r>
              <a:rPr lang="fr-FR" sz="1800" b="1" i="1" strike="noStrike" spc="-1" dirty="0">
                <a:solidFill>
                  <a:srgbClr val="000000"/>
                </a:solidFill>
                <a:latin typeface="Arial"/>
                <a:ea typeface="DejaVu Sans"/>
              </a:rPr>
              <a:t>La vie secrète des arbres</a:t>
            </a:r>
            <a:r>
              <a:rPr lang="fr-FR" sz="1800" b="0" strike="noStrike" spc="-1" dirty="0">
                <a:solidFill>
                  <a:srgbClr val="000000"/>
                </a:solidFill>
                <a:latin typeface="Arial"/>
                <a:ea typeface="DejaVu Sans"/>
              </a:rPr>
              <a:t>, Peter </a:t>
            </a:r>
            <a:r>
              <a:rPr lang="fr-FR" sz="1800" b="0" strike="noStrike" spc="-1" dirty="0" err="1">
                <a:solidFill>
                  <a:srgbClr val="000000"/>
                </a:solidFill>
                <a:latin typeface="Arial"/>
                <a:ea typeface="DejaVu Sans"/>
              </a:rPr>
              <a:t>Wohlleben</a:t>
            </a:r>
            <a:r>
              <a:rPr lang="fr-FR" sz="1800" b="0" strike="noStrike" spc="-1" dirty="0">
                <a:solidFill>
                  <a:srgbClr val="000000"/>
                </a:solidFill>
                <a:latin typeface="Arial"/>
                <a:ea typeface="DejaVu Sans"/>
              </a:rPr>
              <a:t>,  297 pages, 2023, Poche</a:t>
            </a:r>
            <a:endParaRPr lang="fr-FR" sz="1800" b="0" strike="noStrike" spc="-1" dirty="0">
              <a:latin typeface="Arial"/>
            </a:endParaRPr>
          </a:p>
          <a:p>
            <a:pPr marL="285840" indent="-284760">
              <a:lnSpc>
                <a:spcPct val="100000"/>
              </a:lnSpc>
              <a:buClr>
                <a:srgbClr val="000000"/>
              </a:buClr>
              <a:buFont typeface="Wingdings" charset="2"/>
              <a:buChar char=""/>
            </a:pPr>
            <a:r>
              <a:rPr lang="fr-FR" sz="1800" b="1" i="1" strike="noStrike" spc="-1" dirty="0">
                <a:solidFill>
                  <a:srgbClr val="000000"/>
                </a:solidFill>
                <a:latin typeface="Arial"/>
                <a:ea typeface="DejaVu Sans"/>
              </a:rPr>
              <a:t>Révolutions animales</a:t>
            </a:r>
            <a:r>
              <a:rPr lang="fr-FR" sz="1800" b="0" strike="noStrike" spc="-1" dirty="0">
                <a:solidFill>
                  <a:srgbClr val="000000"/>
                </a:solidFill>
                <a:latin typeface="Arial"/>
                <a:ea typeface="DejaVu Sans"/>
              </a:rPr>
              <a:t>, Sous la direction de Karine Lou Matignon, Poche, 511 pages, 2019</a:t>
            </a:r>
          </a:p>
          <a:p>
            <a:pPr marL="285840" indent="-284760">
              <a:lnSpc>
                <a:spcPct val="100000"/>
              </a:lnSpc>
              <a:buClr>
                <a:srgbClr val="000000"/>
              </a:buClr>
              <a:buFont typeface="Wingdings" charset="2"/>
              <a:buChar char=""/>
            </a:pPr>
            <a:r>
              <a:rPr lang="fr-FR" b="1" spc="-1" dirty="0">
                <a:solidFill>
                  <a:srgbClr val="000000"/>
                </a:solidFill>
                <a:latin typeface="Arial"/>
              </a:rPr>
              <a:t>L’Intelligence animale</a:t>
            </a:r>
            <a:r>
              <a:rPr lang="fr-FR" spc="-1" dirty="0">
                <a:solidFill>
                  <a:srgbClr val="000000"/>
                </a:solidFill>
                <a:latin typeface="Arial"/>
              </a:rPr>
              <a:t>, Emmanuelle Pouydebat, Odile Jacob poches essais, 2020</a:t>
            </a:r>
          </a:p>
          <a:p>
            <a:pPr marL="285840" indent="-284760">
              <a:lnSpc>
                <a:spcPct val="100000"/>
              </a:lnSpc>
              <a:buClr>
                <a:srgbClr val="000000"/>
              </a:buClr>
              <a:buFont typeface="Wingdings" charset="2"/>
              <a:buChar char=""/>
            </a:pPr>
            <a:r>
              <a:rPr lang="fr-FR" sz="1800" b="1" strike="noStrike" spc="-1" dirty="0">
                <a:solidFill>
                  <a:srgbClr val="000000"/>
                </a:solidFill>
                <a:latin typeface="Arial"/>
              </a:rPr>
              <a:t>Rapport parlementaire: Création d’un défenseur de l’environnement et des générations futures</a:t>
            </a:r>
            <a:r>
              <a:rPr lang="fr-FR" sz="1800" b="0" strike="noStrike" spc="-1" dirty="0">
                <a:solidFill>
                  <a:srgbClr val="000000"/>
                </a:solidFill>
                <a:latin typeface="Arial"/>
              </a:rPr>
              <a:t>, Cécile Muschotti, 16 juillet 2021</a:t>
            </a:r>
            <a:endParaRPr lang="fr-FR" sz="1800" b="0" strike="noStrike" spc="-1" dirty="0">
              <a:latin typeface="Arial"/>
            </a:endParaRPr>
          </a:p>
          <a:p>
            <a:pPr>
              <a:lnSpc>
                <a:spcPct val="100000"/>
              </a:lnSpc>
            </a:pPr>
            <a:endParaRPr lang="fr-FR" sz="1800" b="0" strike="noStrike" spc="-1" dirty="0">
              <a:latin typeface="Arial"/>
            </a:endParaRPr>
          </a:p>
          <a:p>
            <a:pPr marL="285840" indent="-284760">
              <a:lnSpc>
                <a:spcPct val="100000"/>
              </a:lnSpc>
              <a:buClr>
                <a:srgbClr val="000000"/>
              </a:buClr>
              <a:buFont typeface="Wingdings" charset="2"/>
              <a:buChar char=""/>
            </a:pPr>
            <a:r>
              <a:rPr lang="fr-FR" sz="1800" b="0" strike="noStrike" spc="-1" dirty="0">
                <a:solidFill>
                  <a:srgbClr val="000000"/>
                </a:solidFill>
                <a:latin typeface="Arial"/>
                <a:ea typeface="DejaVu Sans"/>
              </a:rPr>
              <a:t>https://www.l214.com/enquetes/videos/</a:t>
            </a:r>
            <a:endParaRPr lang="fr-FR" sz="1800" b="0" strike="noStrike" spc="-1" dirty="0">
              <a:latin typeface="Arial"/>
            </a:endParaRPr>
          </a:p>
        </p:txBody>
      </p:sp>
      <p:pic>
        <p:nvPicPr>
          <p:cNvPr id="2" name="Média en ligne 1" title="Saint-Saëns - Carnival of the Animals 4K">
            <a:hlinkClick r:id="" action="ppaction://media"/>
            <a:extLst>
              <a:ext uri="{FF2B5EF4-FFF2-40B4-BE49-F238E27FC236}">
                <a16:creationId xmlns:a16="http://schemas.microsoft.com/office/drawing/2014/main" id="{244EACE1-4F6E-95F8-9849-479129B29AD2}"/>
              </a:ext>
            </a:extLst>
          </p:cNvPr>
          <p:cNvPicPr>
            <a:picLocks noRot="1" noChangeAspect="1"/>
          </p:cNvPicPr>
          <p:nvPr>
            <a:videoFile r:link="rId1"/>
          </p:nvPr>
        </p:nvPicPr>
        <p:blipFill>
          <a:blip r:embed="rId4"/>
          <a:stretch>
            <a:fillRect/>
          </a:stretch>
        </p:blipFill>
        <p:spPr>
          <a:xfrm>
            <a:off x="11444017" y="6435720"/>
            <a:ext cx="747983" cy="422280"/>
          </a:xfrm>
          <a:prstGeom prst="rect">
            <a:avLst/>
          </a:prstGeom>
        </p:spPr>
      </p:pic>
      <p:sp>
        <p:nvSpPr>
          <p:cNvPr id="3" name="ZoneTexte 2">
            <a:extLst>
              <a:ext uri="{FF2B5EF4-FFF2-40B4-BE49-F238E27FC236}">
                <a16:creationId xmlns:a16="http://schemas.microsoft.com/office/drawing/2014/main" id="{C9646D5C-2CF8-E668-D2FE-31AA564E8834}"/>
              </a:ext>
            </a:extLst>
          </p:cNvPr>
          <p:cNvSpPr txBox="1"/>
          <p:nvPr/>
        </p:nvSpPr>
        <p:spPr>
          <a:xfrm>
            <a:off x="4880610" y="6252210"/>
            <a:ext cx="3166110" cy="369332"/>
          </a:xfrm>
          <a:prstGeom prst="rect">
            <a:avLst/>
          </a:prstGeom>
          <a:noFill/>
        </p:spPr>
        <p:txBody>
          <a:bodyPr wrap="square" rtlCol="0">
            <a:spAutoFit/>
          </a:bodyPr>
          <a:lstStyle/>
          <a:p>
            <a:r>
              <a:rPr lang="fr-FR" dirty="0"/>
              <a:t>Pour un monde fertile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itre 1"/>
          <p:cNvSpPr/>
          <p:nvPr/>
        </p:nvSpPr>
        <p:spPr>
          <a:xfrm>
            <a:off x="254460" y="189653"/>
            <a:ext cx="11683080" cy="767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2400" b="1" strike="noStrike" spc="-1" dirty="0">
                <a:solidFill>
                  <a:srgbClr val="990033"/>
                </a:solidFill>
                <a:latin typeface="Arial"/>
                <a:ea typeface="DejaVu Sans"/>
              </a:rPr>
              <a:t>Le rapport des humains aux autres êtres vivants non humains a heureusement un peu évolué au cours du temps (P)</a:t>
            </a:r>
            <a:endParaRPr lang="fr-FR" sz="2400" b="0" strike="noStrike" spc="-1" dirty="0">
              <a:latin typeface="Arial"/>
            </a:endParaRPr>
          </a:p>
        </p:txBody>
      </p:sp>
      <p:sp>
        <p:nvSpPr>
          <p:cNvPr id="234" name="ZoneTexte 3"/>
          <p:cNvSpPr/>
          <p:nvPr/>
        </p:nvSpPr>
        <p:spPr>
          <a:xfrm>
            <a:off x="152280" y="2188115"/>
            <a:ext cx="6934320" cy="202987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1637</a:t>
            </a:r>
            <a:r>
              <a:rPr lang="fr-FR" sz="1800" b="0" strike="noStrike" spc="-1" dirty="0">
                <a:solidFill>
                  <a:srgbClr val="374151"/>
                </a:solidFill>
                <a:latin typeface="Söhne"/>
                <a:ea typeface="DejaVu Sans"/>
              </a:rPr>
              <a:t> : René Descartes assimile les animaux à des machines dans son œuvre intitulée "Discours de la Méthode pour bien conduire sa raison et chercher la vérité dans les sciences" (Discours de la Méthode), publiée en 1637. Dans ce texte, Descartes évoque l'idée que les animaux sont essentiellement des machines automates, dépourvus d'âme et de conscience, et qu'ils réagissent aux stimuli de manière mécanique, sans véritable compréhension ou perception.</a:t>
            </a:r>
            <a:endParaRPr lang="fr-FR" sz="1800" b="0" strike="noStrike" spc="-1" dirty="0">
              <a:latin typeface="Arial"/>
            </a:endParaRPr>
          </a:p>
        </p:txBody>
      </p:sp>
      <p:sp>
        <p:nvSpPr>
          <p:cNvPr id="235" name="ZoneTexte 4"/>
          <p:cNvSpPr/>
          <p:nvPr/>
        </p:nvSpPr>
        <p:spPr>
          <a:xfrm>
            <a:off x="152280" y="4217986"/>
            <a:ext cx="116830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1804</a:t>
            </a:r>
            <a:r>
              <a:rPr lang="fr-FR" sz="1800" b="0" strike="noStrike" spc="-1" dirty="0">
                <a:solidFill>
                  <a:srgbClr val="374151"/>
                </a:solidFill>
                <a:latin typeface="Söhne"/>
                <a:ea typeface="DejaVu Sans"/>
              </a:rPr>
              <a:t> : Le Code civil place les animaux dans la catégorie des « biens meubles »</a:t>
            </a:r>
            <a:endParaRPr lang="fr-FR" sz="1800" b="0" strike="noStrike" spc="-1" dirty="0">
              <a:latin typeface="Arial"/>
            </a:endParaRPr>
          </a:p>
        </p:txBody>
      </p:sp>
      <p:sp>
        <p:nvSpPr>
          <p:cNvPr id="236" name="ZoneTexte 5"/>
          <p:cNvSpPr/>
          <p:nvPr/>
        </p:nvSpPr>
        <p:spPr>
          <a:xfrm>
            <a:off x="152280" y="4740462"/>
            <a:ext cx="116830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1850</a:t>
            </a:r>
            <a:r>
              <a:rPr lang="fr-FR" sz="1800" b="0" strike="noStrike" spc="-1" dirty="0">
                <a:solidFill>
                  <a:srgbClr val="374151"/>
                </a:solidFill>
                <a:latin typeface="Söhne"/>
                <a:ea typeface="DejaVu Sans"/>
              </a:rPr>
              <a:t> : La Loi Grammont est la première loi de protection pénale qui punit les mauvais traitements</a:t>
            </a:r>
            <a:endParaRPr lang="fr-FR" sz="1800" b="0" strike="noStrike" spc="-1" dirty="0">
              <a:latin typeface="Arial"/>
            </a:endParaRPr>
          </a:p>
        </p:txBody>
      </p:sp>
      <p:sp>
        <p:nvSpPr>
          <p:cNvPr id="237" name="ZoneTexte 6"/>
          <p:cNvSpPr/>
          <p:nvPr/>
        </p:nvSpPr>
        <p:spPr>
          <a:xfrm>
            <a:off x="152280" y="5135649"/>
            <a:ext cx="116830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1963</a:t>
            </a:r>
            <a:r>
              <a:rPr lang="fr-FR" sz="1800" b="0" strike="noStrike" spc="-1" dirty="0">
                <a:solidFill>
                  <a:srgbClr val="374151"/>
                </a:solidFill>
                <a:latin typeface="Söhne"/>
                <a:ea typeface="DejaVu Sans"/>
              </a:rPr>
              <a:t> : La cruauté envers les animaux devient un délit</a:t>
            </a:r>
            <a:endParaRPr lang="fr-FR" sz="1800" b="0" strike="noStrike" spc="-1" dirty="0">
              <a:latin typeface="Arial"/>
            </a:endParaRPr>
          </a:p>
        </p:txBody>
      </p:sp>
      <p:sp>
        <p:nvSpPr>
          <p:cNvPr id="238" name="ZoneTexte 8"/>
          <p:cNvSpPr/>
          <p:nvPr/>
        </p:nvSpPr>
        <p:spPr>
          <a:xfrm>
            <a:off x="152280" y="5724858"/>
            <a:ext cx="116830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1976</a:t>
            </a:r>
            <a:r>
              <a:rPr lang="fr-FR" sz="1800" b="0" strike="noStrike" spc="-1" dirty="0">
                <a:solidFill>
                  <a:srgbClr val="374151"/>
                </a:solidFill>
                <a:latin typeface="Söhne"/>
                <a:ea typeface="DejaVu Sans"/>
              </a:rPr>
              <a:t> : Parution de l’article L214-1 dans le code rural qui établit que les animaux sont considérés comme des êtres sensibles</a:t>
            </a:r>
            <a:endParaRPr lang="fr-FR" sz="1800" b="0" strike="noStrike" spc="-1" dirty="0">
              <a:latin typeface="Arial"/>
            </a:endParaRPr>
          </a:p>
        </p:txBody>
      </p:sp>
      <p:sp>
        <p:nvSpPr>
          <p:cNvPr id="240" name="ZoneTexte 2"/>
          <p:cNvSpPr/>
          <p:nvPr/>
        </p:nvSpPr>
        <p:spPr>
          <a:xfrm>
            <a:off x="254460" y="968691"/>
            <a:ext cx="7556582" cy="34148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Selon la Genèse : </a:t>
            </a:r>
            <a:r>
              <a:rPr lang="fr-FR" sz="1800" b="0" strike="noStrike" spc="-1" dirty="0">
                <a:solidFill>
                  <a:srgbClr val="374151"/>
                </a:solidFill>
                <a:latin typeface="Söhne"/>
                <a:ea typeface="DejaVu Sans"/>
              </a:rPr>
              <a:t>L’Homme est le seul être vivant créé à l’image de Dieu. Cette notion à perduré pour connaître son apogée au XIX Siècle. ( L’Histoire de la domestication a façonné le Droit sur l’animal ). Le Catholicisme a considéré que la bête est une incarnation du Malin)</a:t>
            </a: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r>
              <a:rPr lang="fr-FR" sz="1800" b="0" strike="noStrike" spc="-1" dirty="0">
                <a:solidFill>
                  <a:srgbClr val="374151"/>
                </a:solidFill>
                <a:latin typeface="Söhne"/>
                <a:ea typeface="DejaVu Sans"/>
              </a:rPr>
              <a:t>   </a:t>
            </a:r>
            <a:endParaRPr lang="fr-FR" sz="1800" b="0" strike="noStrike" spc="-1" dirty="0">
              <a:latin typeface="Arial"/>
            </a:endParaRPr>
          </a:p>
        </p:txBody>
      </p:sp>
      <p:pic>
        <p:nvPicPr>
          <p:cNvPr id="3" name="Image 2">
            <a:extLst>
              <a:ext uri="{FF2B5EF4-FFF2-40B4-BE49-F238E27FC236}">
                <a16:creationId xmlns:a16="http://schemas.microsoft.com/office/drawing/2014/main" id="{FE95C95E-351E-2F98-FCBB-C66ADFF3DD61}"/>
              </a:ext>
            </a:extLst>
          </p:cNvPr>
          <p:cNvPicPr>
            <a:picLocks noChangeAspect="1"/>
          </p:cNvPicPr>
          <p:nvPr/>
        </p:nvPicPr>
        <p:blipFill>
          <a:blip r:embed="rId3"/>
          <a:stretch>
            <a:fillRect/>
          </a:stretch>
        </p:blipFill>
        <p:spPr>
          <a:xfrm>
            <a:off x="8043600" y="879015"/>
            <a:ext cx="3663126" cy="386144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repl">
                                        <p:cTn id="7" dur="500" fill="hold"/>
                                        <p:tgtEl>
                                          <p:spTgt spid="240"/>
                                        </p:tgtEl>
                                        <p:attrNameLst>
                                          <p:attrName>ppt_w</p:attrName>
                                        </p:attrNameLst>
                                      </p:cBhvr>
                                      <p:tavLst>
                                        <p:tav tm="0">
                                          <p:val>
                                            <p:fltVal val="0"/>
                                          </p:val>
                                        </p:tav>
                                        <p:tav tm="100000">
                                          <p:val>
                                            <p:strVal val="#ppt_w"/>
                                          </p:val>
                                        </p:tav>
                                      </p:tavLst>
                                    </p:anim>
                                    <p:anim calcmode="lin" valueType="num">
                                      <p:cBhvr additive="repl">
                                        <p:cTn id="8" dur="500" fill="hold"/>
                                        <p:tgtEl>
                                          <p:spTgt spid="240"/>
                                        </p:tgtEl>
                                        <p:attrNameLst>
                                          <p:attrName>ppt_h</p:attrName>
                                        </p:attrNameLst>
                                      </p:cBhvr>
                                      <p:tavLst>
                                        <p:tav tm="0">
                                          <p:val>
                                            <p:fltVal val="0"/>
                                          </p:val>
                                        </p:tav>
                                        <p:tav tm="100000">
                                          <p:val>
                                            <p:strVal val="#ppt_h"/>
                                          </p:val>
                                        </p:tav>
                                      </p:tavLst>
                                    </p:anim>
                                    <p:animEffect transition="in" filter="fade">
                                      <p:cBhvr additive="repl">
                                        <p:cTn id="9" dur="500"/>
                                        <p:tgtEl>
                                          <p:spTgt spid="24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4"/>
                                        </p:tgtEl>
                                        <p:attrNameLst>
                                          <p:attrName>style.visibility</p:attrName>
                                        </p:attrNameLst>
                                      </p:cBhvr>
                                      <p:to>
                                        <p:strVal val="visible"/>
                                      </p:to>
                                    </p:set>
                                    <p:anim calcmode="lin" valueType="num">
                                      <p:cBhvr additive="repl">
                                        <p:cTn id="14" dur="500" fill="hold"/>
                                        <p:tgtEl>
                                          <p:spTgt spid="234"/>
                                        </p:tgtEl>
                                        <p:attrNameLst>
                                          <p:attrName>ppt_w</p:attrName>
                                        </p:attrNameLst>
                                      </p:cBhvr>
                                      <p:tavLst>
                                        <p:tav tm="0">
                                          <p:val>
                                            <p:fltVal val="0"/>
                                          </p:val>
                                        </p:tav>
                                        <p:tav tm="100000">
                                          <p:val>
                                            <p:strVal val="#ppt_w"/>
                                          </p:val>
                                        </p:tav>
                                      </p:tavLst>
                                    </p:anim>
                                    <p:anim calcmode="lin" valueType="num">
                                      <p:cBhvr additive="repl">
                                        <p:cTn id="15" dur="500" fill="hold"/>
                                        <p:tgtEl>
                                          <p:spTgt spid="234"/>
                                        </p:tgtEl>
                                        <p:attrNameLst>
                                          <p:attrName>ppt_h</p:attrName>
                                        </p:attrNameLst>
                                      </p:cBhvr>
                                      <p:tavLst>
                                        <p:tav tm="0">
                                          <p:val>
                                            <p:fltVal val="0"/>
                                          </p:val>
                                        </p:tav>
                                        <p:tav tm="100000">
                                          <p:val>
                                            <p:strVal val="#ppt_h"/>
                                          </p:val>
                                        </p:tav>
                                      </p:tavLst>
                                    </p:anim>
                                    <p:animEffect transition="in" filter="fade">
                                      <p:cBhvr additive="repl">
                                        <p:cTn id="16" dur="500"/>
                                        <p:tgtEl>
                                          <p:spTgt spid="2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5">
                                            <p:txEl>
                                              <p:pRg st="0" end="0"/>
                                            </p:txEl>
                                          </p:spTgt>
                                        </p:tgtEl>
                                        <p:attrNameLst>
                                          <p:attrName>style.visibility</p:attrName>
                                        </p:attrNameLst>
                                      </p:cBhvr>
                                      <p:to>
                                        <p:strVal val="visible"/>
                                      </p:to>
                                    </p:set>
                                    <p:anim calcmode="lin" valueType="num">
                                      <p:cBhvr additive="repl">
                                        <p:cTn id="21" dur="500" fill="hold"/>
                                        <p:tgtEl>
                                          <p:spTgt spid="235">
                                            <p:txEl>
                                              <p:pRg st="0" end="0"/>
                                            </p:txEl>
                                          </p:spTgt>
                                        </p:tgtEl>
                                        <p:attrNameLst>
                                          <p:attrName>ppt_w</p:attrName>
                                        </p:attrNameLst>
                                      </p:cBhvr>
                                      <p:tavLst>
                                        <p:tav tm="0">
                                          <p:val>
                                            <p:fltVal val="0"/>
                                          </p:val>
                                        </p:tav>
                                        <p:tav tm="100000">
                                          <p:val>
                                            <p:strVal val="#ppt_w"/>
                                          </p:val>
                                        </p:tav>
                                      </p:tavLst>
                                    </p:anim>
                                    <p:anim calcmode="lin" valueType="num">
                                      <p:cBhvr additive="repl">
                                        <p:cTn id="22" dur="500" fill="hold"/>
                                        <p:tgtEl>
                                          <p:spTgt spid="235">
                                            <p:txEl>
                                              <p:pRg st="0" end="0"/>
                                            </p:txEl>
                                          </p:spTgt>
                                        </p:tgtEl>
                                        <p:attrNameLst>
                                          <p:attrName>ppt_h</p:attrName>
                                        </p:attrNameLst>
                                      </p:cBhvr>
                                      <p:tavLst>
                                        <p:tav tm="0">
                                          <p:val>
                                            <p:fltVal val="0"/>
                                          </p:val>
                                        </p:tav>
                                        <p:tav tm="100000">
                                          <p:val>
                                            <p:strVal val="#ppt_h"/>
                                          </p:val>
                                        </p:tav>
                                      </p:tavLst>
                                    </p:anim>
                                    <p:animEffect transition="in" filter="fade">
                                      <p:cBhvr additive="repl">
                                        <p:cTn id="23" dur="500"/>
                                        <p:tgtEl>
                                          <p:spTgt spid="23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6"/>
                                        </p:tgtEl>
                                        <p:attrNameLst>
                                          <p:attrName>style.visibility</p:attrName>
                                        </p:attrNameLst>
                                      </p:cBhvr>
                                      <p:to>
                                        <p:strVal val="visible"/>
                                      </p:to>
                                    </p:set>
                                    <p:anim calcmode="lin" valueType="num">
                                      <p:cBhvr additive="repl">
                                        <p:cTn id="28" dur="500" fill="hold"/>
                                        <p:tgtEl>
                                          <p:spTgt spid="236"/>
                                        </p:tgtEl>
                                        <p:attrNameLst>
                                          <p:attrName>ppt_w</p:attrName>
                                        </p:attrNameLst>
                                      </p:cBhvr>
                                      <p:tavLst>
                                        <p:tav tm="0">
                                          <p:val>
                                            <p:fltVal val="0"/>
                                          </p:val>
                                        </p:tav>
                                        <p:tav tm="100000">
                                          <p:val>
                                            <p:strVal val="#ppt_w"/>
                                          </p:val>
                                        </p:tav>
                                      </p:tavLst>
                                    </p:anim>
                                    <p:anim calcmode="lin" valueType="num">
                                      <p:cBhvr additive="repl">
                                        <p:cTn id="29" dur="500" fill="hold"/>
                                        <p:tgtEl>
                                          <p:spTgt spid="236"/>
                                        </p:tgtEl>
                                        <p:attrNameLst>
                                          <p:attrName>ppt_h</p:attrName>
                                        </p:attrNameLst>
                                      </p:cBhvr>
                                      <p:tavLst>
                                        <p:tav tm="0">
                                          <p:val>
                                            <p:fltVal val="0"/>
                                          </p:val>
                                        </p:tav>
                                        <p:tav tm="100000">
                                          <p:val>
                                            <p:strVal val="#ppt_h"/>
                                          </p:val>
                                        </p:tav>
                                      </p:tavLst>
                                    </p:anim>
                                    <p:animEffect transition="in" filter="fade">
                                      <p:cBhvr additive="repl">
                                        <p:cTn id="30" dur="500"/>
                                        <p:tgtEl>
                                          <p:spTgt spid="23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7"/>
                                        </p:tgtEl>
                                        <p:attrNameLst>
                                          <p:attrName>style.visibility</p:attrName>
                                        </p:attrNameLst>
                                      </p:cBhvr>
                                      <p:to>
                                        <p:strVal val="visible"/>
                                      </p:to>
                                    </p:set>
                                    <p:anim calcmode="lin" valueType="num">
                                      <p:cBhvr additive="repl">
                                        <p:cTn id="35" dur="500" fill="hold"/>
                                        <p:tgtEl>
                                          <p:spTgt spid="237"/>
                                        </p:tgtEl>
                                        <p:attrNameLst>
                                          <p:attrName>ppt_w</p:attrName>
                                        </p:attrNameLst>
                                      </p:cBhvr>
                                      <p:tavLst>
                                        <p:tav tm="0">
                                          <p:val>
                                            <p:fltVal val="0"/>
                                          </p:val>
                                        </p:tav>
                                        <p:tav tm="100000">
                                          <p:val>
                                            <p:strVal val="#ppt_w"/>
                                          </p:val>
                                        </p:tav>
                                      </p:tavLst>
                                    </p:anim>
                                    <p:anim calcmode="lin" valueType="num">
                                      <p:cBhvr additive="repl">
                                        <p:cTn id="36" dur="500" fill="hold"/>
                                        <p:tgtEl>
                                          <p:spTgt spid="237"/>
                                        </p:tgtEl>
                                        <p:attrNameLst>
                                          <p:attrName>ppt_h</p:attrName>
                                        </p:attrNameLst>
                                      </p:cBhvr>
                                      <p:tavLst>
                                        <p:tav tm="0">
                                          <p:val>
                                            <p:fltVal val="0"/>
                                          </p:val>
                                        </p:tav>
                                        <p:tav tm="100000">
                                          <p:val>
                                            <p:strVal val="#ppt_h"/>
                                          </p:val>
                                        </p:tav>
                                      </p:tavLst>
                                    </p:anim>
                                    <p:animEffect transition="in" filter="fade">
                                      <p:cBhvr additive="repl">
                                        <p:cTn id="37" dur="500"/>
                                        <p:tgtEl>
                                          <p:spTgt spid="23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38"/>
                                        </p:tgtEl>
                                        <p:attrNameLst>
                                          <p:attrName>style.visibility</p:attrName>
                                        </p:attrNameLst>
                                      </p:cBhvr>
                                      <p:to>
                                        <p:strVal val="visible"/>
                                      </p:to>
                                    </p:set>
                                    <p:anim calcmode="lin" valueType="num">
                                      <p:cBhvr additive="repl">
                                        <p:cTn id="42" dur="500" fill="hold"/>
                                        <p:tgtEl>
                                          <p:spTgt spid="238"/>
                                        </p:tgtEl>
                                        <p:attrNameLst>
                                          <p:attrName>ppt_w</p:attrName>
                                        </p:attrNameLst>
                                      </p:cBhvr>
                                      <p:tavLst>
                                        <p:tav tm="0">
                                          <p:val>
                                            <p:fltVal val="0"/>
                                          </p:val>
                                        </p:tav>
                                        <p:tav tm="100000">
                                          <p:val>
                                            <p:strVal val="#ppt_w"/>
                                          </p:val>
                                        </p:tav>
                                      </p:tavLst>
                                    </p:anim>
                                    <p:anim calcmode="lin" valueType="num">
                                      <p:cBhvr additive="repl">
                                        <p:cTn id="43" dur="500" fill="hold"/>
                                        <p:tgtEl>
                                          <p:spTgt spid="238"/>
                                        </p:tgtEl>
                                        <p:attrNameLst>
                                          <p:attrName>ppt_h</p:attrName>
                                        </p:attrNameLst>
                                      </p:cBhvr>
                                      <p:tavLst>
                                        <p:tav tm="0">
                                          <p:val>
                                            <p:fltVal val="0"/>
                                          </p:val>
                                        </p:tav>
                                        <p:tav tm="100000">
                                          <p:val>
                                            <p:strVal val="#ppt_h"/>
                                          </p:val>
                                        </p:tav>
                                      </p:tavLst>
                                    </p:anim>
                                    <p:animEffect transition="in" filter="fade">
                                      <p:cBhvr additive="repl">
                                        <p:cTn id="44"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re 1"/>
          <p:cNvSpPr/>
          <p:nvPr/>
        </p:nvSpPr>
        <p:spPr>
          <a:xfrm>
            <a:off x="254460" y="272651"/>
            <a:ext cx="11683080" cy="767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3000" b="1" strike="noStrike" spc="-1" dirty="0">
                <a:solidFill>
                  <a:srgbClr val="990033"/>
                </a:solidFill>
                <a:latin typeface="Arial"/>
                <a:ea typeface="DejaVu Sans"/>
              </a:rPr>
              <a:t>Le rapport des humains aux autres êtres vivants non humains a heureusement un peu évolué au cours des temps (P)</a:t>
            </a:r>
            <a:endParaRPr lang="fr-FR" sz="3000" b="0" strike="noStrike" spc="-1" dirty="0">
              <a:latin typeface="Arial"/>
            </a:endParaRPr>
          </a:p>
        </p:txBody>
      </p:sp>
      <p:sp>
        <p:nvSpPr>
          <p:cNvPr id="243" name="ZoneTexte 3"/>
          <p:cNvSpPr/>
          <p:nvPr/>
        </p:nvSpPr>
        <p:spPr>
          <a:xfrm>
            <a:off x="213466" y="2402865"/>
            <a:ext cx="1135764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2018: </a:t>
            </a:r>
            <a:r>
              <a:rPr lang="fr-FR" sz="1800" b="0" strike="noStrike" spc="-1" dirty="0">
                <a:solidFill>
                  <a:srgbClr val="374151"/>
                </a:solidFill>
                <a:latin typeface="Söhne"/>
                <a:ea typeface="DejaVu Sans"/>
              </a:rPr>
              <a:t>Premier code (Bleu) juridique de l’animal en France, une première au niveau européen </a:t>
            </a:r>
            <a:endParaRPr lang="fr-FR" sz="1800" b="0" strike="noStrike" spc="-1" dirty="0">
              <a:latin typeface="Arial"/>
            </a:endParaRPr>
          </a:p>
        </p:txBody>
      </p:sp>
      <p:sp>
        <p:nvSpPr>
          <p:cNvPr id="244" name="ZoneTexte 4"/>
          <p:cNvSpPr/>
          <p:nvPr/>
        </p:nvSpPr>
        <p:spPr>
          <a:xfrm>
            <a:off x="213466" y="3955972"/>
            <a:ext cx="7425825"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2022</a:t>
            </a:r>
            <a:r>
              <a:rPr lang="fr-FR" sz="1800" b="0" strike="noStrike" spc="-1" dirty="0">
                <a:solidFill>
                  <a:srgbClr val="374151"/>
                </a:solidFill>
                <a:latin typeface="Söhne"/>
                <a:ea typeface="DejaVu Sans"/>
              </a:rPr>
              <a:t> : Appel pour la création d’un « ministère de la condition animale par de nombreux philosophes historiens-</a:t>
            </a:r>
            <a:r>
              <a:rPr lang="fr-FR" sz="1800" b="0" strike="noStrike" spc="-1" dirty="0" err="1">
                <a:solidFill>
                  <a:srgbClr val="374151"/>
                </a:solidFill>
                <a:latin typeface="Söhne"/>
                <a:ea typeface="DejaVu Sans"/>
              </a:rPr>
              <a:t>nes</a:t>
            </a:r>
            <a:r>
              <a:rPr lang="fr-FR" sz="1800" b="0" strike="noStrike" spc="-1" dirty="0">
                <a:solidFill>
                  <a:srgbClr val="374151"/>
                </a:solidFill>
                <a:latin typeface="Söhne"/>
                <a:ea typeface="DejaVu Sans"/>
              </a:rPr>
              <a:t> et scientifiques </a:t>
            </a:r>
            <a:endParaRPr lang="fr-FR" sz="1800" b="0" strike="noStrike" spc="-1" dirty="0">
              <a:latin typeface="Arial"/>
            </a:endParaRPr>
          </a:p>
        </p:txBody>
      </p:sp>
      <p:sp>
        <p:nvSpPr>
          <p:cNvPr id="245" name="ZoneTexte 5"/>
          <p:cNvSpPr/>
          <p:nvPr/>
        </p:nvSpPr>
        <p:spPr>
          <a:xfrm>
            <a:off x="213466" y="4761168"/>
            <a:ext cx="7518423"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25 janvier 2023: </a:t>
            </a:r>
            <a:r>
              <a:rPr lang="fr-FR" sz="1800" b="0" strike="noStrike" spc="-1" dirty="0">
                <a:solidFill>
                  <a:srgbClr val="374151"/>
                </a:solidFill>
                <a:latin typeface="Söhne"/>
                <a:ea typeface="DejaVu Sans"/>
              </a:rPr>
              <a:t>Adoption d’une proposition de loi limitant l’</a:t>
            </a:r>
            <a:r>
              <a:rPr lang="fr-FR" sz="1800" b="0" strike="noStrike" spc="-1" dirty="0" err="1">
                <a:solidFill>
                  <a:srgbClr val="374151"/>
                </a:solidFill>
                <a:latin typeface="Söhne"/>
                <a:ea typeface="DejaVu Sans"/>
              </a:rPr>
              <a:t>engrillagement</a:t>
            </a:r>
            <a:r>
              <a:rPr lang="fr-FR" sz="1800" b="0" strike="noStrike" spc="-1" dirty="0">
                <a:solidFill>
                  <a:srgbClr val="374151"/>
                </a:solidFill>
                <a:latin typeface="Söhne"/>
                <a:ea typeface="DejaVu Sans"/>
              </a:rPr>
              <a:t> des espaces naturels d’ici 2027 pour permettre le passage sans contrainte de la faune</a:t>
            </a:r>
            <a:endParaRPr lang="fr-FR" sz="1800" b="0" strike="noStrike" spc="-1" dirty="0">
              <a:latin typeface="Arial"/>
            </a:endParaRPr>
          </a:p>
          <a:p>
            <a:pPr>
              <a:lnSpc>
                <a:spcPct val="100000"/>
              </a:lnSpc>
            </a:pPr>
            <a:r>
              <a:rPr lang="fr-FR" sz="1800" b="0" strike="noStrike" spc="-1" dirty="0">
                <a:solidFill>
                  <a:srgbClr val="374151"/>
                </a:solidFill>
                <a:latin typeface="Söhne"/>
                <a:ea typeface="DejaVu Sans"/>
              </a:rPr>
              <a:t> </a:t>
            </a:r>
            <a:endParaRPr lang="fr-FR" sz="1800" b="0" strike="noStrike" spc="-1" dirty="0">
              <a:latin typeface="Arial"/>
            </a:endParaRPr>
          </a:p>
        </p:txBody>
      </p:sp>
      <p:sp>
        <p:nvSpPr>
          <p:cNvPr id="246" name="ZoneTexte 8"/>
          <p:cNvSpPr/>
          <p:nvPr/>
        </p:nvSpPr>
        <p:spPr>
          <a:xfrm>
            <a:off x="213466" y="5646904"/>
            <a:ext cx="5342382"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2023: </a:t>
            </a:r>
            <a:r>
              <a:rPr lang="fr-FR" sz="1800" b="0" strike="noStrike" spc="-1" dirty="0">
                <a:solidFill>
                  <a:srgbClr val="374151"/>
                </a:solidFill>
                <a:latin typeface="Söhne"/>
                <a:ea typeface="DejaVu Sans"/>
              </a:rPr>
              <a:t>Révision de la législation européenne sur la protection animale, dans le cadre du programme « de la ferme à la table »</a:t>
            </a:r>
            <a:endParaRPr lang="fr-FR" sz="1800" b="0" strike="noStrike" spc="-1" dirty="0">
              <a:latin typeface="Arial"/>
            </a:endParaRPr>
          </a:p>
          <a:p>
            <a:pPr>
              <a:lnSpc>
                <a:spcPct val="100000"/>
              </a:lnSpc>
            </a:pPr>
            <a:endParaRPr lang="fr-FR" sz="1800" b="0" strike="noStrike" spc="-1" dirty="0">
              <a:latin typeface="Arial"/>
            </a:endParaRPr>
          </a:p>
        </p:txBody>
      </p:sp>
      <p:sp>
        <p:nvSpPr>
          <p:cNvPr id="247" name="ZoneTexte 11"/>
          <p:cNvSpPr/>
          <p:nvPr/>
        </p:nvSpPr>
        <p:spPr>
          <a:xfrm>
            <a:off x="213466" y="2927144"/>
            <a:ext cx="7715345" cy="9218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2021: </a:t>
            </a:r>
            <a:r>
              <a:rPr lang="fr-FR" sz="1800" b="0" strike="noStrike" spc="-1" dirty="0">
                <a:solidFill>
                  <a:srgbClr val="374151"/>
                </a:solidFill>
                <a:latin typeface="Söhne"/>
                <a:ea typeface="DejaVu Sans"/>
              </a:rPr>
              <a:t>Loi contre la maltraitance animale : interdiction de vente de chiens et de chats en animalerie d’ici 2024, des animaux sauvages dans certains cirques et des cétacés dans les delphinariums</a:t>
            </a:r>
            <a:endParaRPr lang="fr-FR" sz="1800" b="0" strike="noStrike" spc="-1" dirty="0">
              <a:latin typeface="Arial"/>
            </a:endParaRPr>
          </a:p>
        </p:txBody>
      </p:sp>
      <p:sp>
        <p:nvSpPr>
          <p:cNvPr id="3" name="ZoneTexte 2">
            <a:extLst>
              <a:ext uri="{FF2B5EF4-FFF2-40B4-BE49-F238E27FC236}">
                <a16:creationId xmlns:a16="http://schemas.microsoft.com/office/drawing/2014/main" id="{D78ADFE4-7F3C-AF10-EDEC-13B589CB75A8}"/>
              </a:ext>
            </a:extLst>
          </p:cNvPr>
          <p:cNvSpPr txBox="1"/>
          <p:nvPr/>
        </p:nvSpPr>
        <p:spPr>
          <a:xfrm>
            <a:off x="213466" y="1613866"/>
            <a:ext cx="8643032" cy="646331"/>
          </a:xfrm>
          <a:prstGeom prst="rect">
            <a:avLst/>
          </a:prstGeom>
          <a:noFill/>
        </p:spPr>
        <p:txBody>
          <a:bodyPr wrap="square">
            <a:spAutoFit/>
          </a:bodyPr>
          <a:lstStyle/>
          <a:p>
            <a:pPr marL="285840" indent="-284760">
              <a:lnSpc>
                <a:spcPct val="100000"/>
              </a:lnSpc>
              <a:buClr>
                <a:srgbClr val="374151"/>
              </a:buClr>
              <a:buFont typeface="Wingdings" charset="2"/>
              <a:buChar char=""/>
            </a:pPr>
            <a:r>
              <a:rPr lang="fr-FR" sz="1800" b="1" strike="noStrike" spc="-1" dirty="0">
                <a:solidFill>
                  <a:srgbClr val="374151"/>
                </a:solidFill>
                <a:latin typeface="Söhne"/>
                <a:ea typeface="DejaVu Sans"/>
              </a:rPr>
              <a:t>2015</a:t>
            </a:r>
            <a:r>
              <a:rPr lang="fr-FR" sz="1800" b="0" strike="noStrike" spc="-1" dirty="0">
                <a:solidFill>
                  <a:srgbClr val="374151"/>
                </a:solidFill>
                <a:latin typeface="Söhne"/>
                <a:ea typeface="DejaVu Sans"/>
              </a:rPr>
              <a:t> : En France, les animaux sont reconnus « êtres vivants doués de sensibilité» dans le code civil. Ils ne sont plus considérés comme des objets.</a:t>
            </a:r>
            <a:endParaRPr lang="fr-FR" sz="1800" b="0" strike="noStrike" spc="-1" dirty="0">
              <a:latin typeface="Arial"/>
            </a:endParaRPr>
          </a:p>
        </p:txBody>
      </p:sp>
      <p:pic>
        <p:nvPicPr>
          <p:cNvPr id="7" name="Image 6">
            <a:extLst>
              <a:ext uri="{FF2B5EF4-FFF2-40B4-BE49-F238E27FC236}">
                <a16:creationId xmlns:a16="http://schemas.microsoft.com/office/drawing/2014/main" id="{7CFB3591-B80A-075B-8FD6-5FA6628BE8C8}"/>
              </a:ext>
            </a:extLst>
          </p:cNvPr>
          <p:cNvPicPr>
            <a:picLocks noChangeAspect="1"/>
          </p:cNvPicPr>
          <p:nvPr/>
        </p:nvPicPr>
        <p:blipFill>
          <a:blip r:embed="rId3"/>
          <a:stretch>
            <a:fillRect/>
          </a:stretch>
        </p:blipFill>
        <p:spPr>
          <a:xfrm>
            <a:off x="7731889" y="3955972"/>
            <a:ext cx="4460111" cy="6255495"/>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repl">
                                        <p:cTn id="7" dur="500" fill="hold"/>
                                        <p:tgtEl>
                                          <p:spTgt spid="243"/>
                                        </p:tgtEl>
                                        <p:attrNameLst>
                                          <p:attrName>ppt_w</p:attrName>
                                        </p:attrNameLst>
                                      </p:cBhvr>
                                      <p:tavLst>
                                        <p:tav tm="0">
                                          <p:val>
                                            <p:fltVal val="0"/>
                                          </p:val>
                                        </p:tav>
                                        <p:tav tm="100000">
                                          <p:val>
                                            <p:strVal val="#ppt_w"/>
                                          </p:val>
                                        </p:tav>
                                      </p:tavLst>
                                    </p:anim>
                                    <p:anim calcmode="lin" valueType="num">
                                      <p:cBhvr additive="repl">
                                        <p:cTn id="8" dur="500" fill="hold"/>
                                        <p:tgtEl>
                                          <p:spTgt spid="243"/>
                                        </p:tgtEl>
                                        <p:attrNameLst>
                                          <p:attrName>ppt_h</p:attrName>
                                        </p:attrNameLst>
                                      </p:cBhvr>
                                      <p:tavLst>
                                        <p:tav tm="0">
                                          <p:val>
                                            <p:fltVal val="0"/>
                                          </p:val>
                                        </p:tav>
                                        <p:tav tm="100000">
                                          <p:val>
                                            <p:strVal val="#ppt_h"/>
                                          </p:val>
                                        </p:tav>
                                      </p:tavLst>
                                    </p:anim>
                                    <p:animEffect transition="in" filter="fade">
                                      <p:cBhvr additive="repl">
                                        <p:cTn id="9" dur="500"/>
                                        <p:tgtEl>
                                          <p:spTgt spid="24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47"/>
                                        </p:tgtEl>
                                        <p:attrNameLst>
                                          <p:attrName>style.visibility</p:attrName>
                                        </p:attrNameLst>
                                      </p:cBhvr>
                                      <p:to>
                                        <p:strVal val="visible"/>
                                      </p:to>
                                    </p:set>
                                    <p:anim calcmode="lin" valueType="num">
                                      <p:cBhvr additive="repl">
                                        <p:cTn id="14" dur="500" fill="hold"/>
                                        <p:tgtEl>
                                          <p:spTgt spid="247"/>
                                        </p:tgtEl>
                                        <p:attrNameLst>
                                          <p:attrName>ppt_w</p:attrName>
                                        </p:attrNameLst>
                                      </p:cBhvr>
                                      <p:tavLst>
                                        <p:tav tm="0">
                                          <p:val>
                                            <p:fltVal val="0"/>
                                          </p:val>
                                        </p:tav>
                                        <p:tav tm="100000">
                                          <p:val>
                                            <p:strVal val="#ppt_w"/>
                                          </p:val>
                                        </p:tav>
                                      </p:tavLst>
                                    </p:anim>
                                    <p:anim calcmode="lin" valueType="num">
                                      <p:cBhvr additive="repl">
                                        <p:cTn id="15" dur="500" fill="hold"/>
                                        <p:tgtEl>
                                          <p:spTgt spid="247"/>
                                        </p:tgtEl>
                                        <p:attrNameLst>
                                          <p:attrName>ppt_h</p:attrName>
                                        </p:attrNameLst>
                                      </p:cBhvr>
                                      <p:tavLst>
                                        <p:tav tm="0">
                                          <p:val>
                                            <p:fltVal val="0"/>
                                          </p:val>
                                        </p:tav>
                                        <p:tav tm="100000">
                                          <p:val>
                                            <p:strVal val="#ppt_h"/>
                                          </p:val>
                                        </p:tav>
                                      </p:tavLst>
                                    </p:anim>
                                    <p:animEffect transition="in" filter="fade">
                                      <p:cBhvr additive="repl">
                                        <p:cTn id="16" dur="500"/>
                                        <p:tgtEl>
                                          <p:spTgt spid="2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4"/>
                                        </p:tgtEl>
                                        <p:attrNameLst>
                                          <p:attrName>style.visibility</p:attrName>
                                        </p:attrNameLst>
                                      </p:cBhvr>
                                      <p:to>
                                        <p:strVal val="visible"/>
                                      </p:to>
                                    </p:set>
                                    <p:anim calcmode="lin" valueType="num">
                                      <p:cBhvr additive="repl">
                                        <p:cTn id="21" dur="500" fill="hold"/>
                                        <p:tgtEl>
                                          <p:spTgt spid="244"/>
                                        </p:tgtEl>
                                        <p:attrNameLst>
                                          <p:attrName>ppt_w</p:attrName>
                                        </p:attrNameLst>
                                      </p:cBhvr>
                                      <p:tavLst>
                                        <p:tav tm="0">
                                          <p:val>
                                            <p:fltVal val="0"/>
                                          </p:val>
                                        </p:tav>
                                        <p:tav tm="100000">
                                          <p:val>
                                            <p:strVal val="#ppt_w"/>
                                          </p:val>
                                        </p:tav>
                                      </p:tavLst>
                                    </p:anim>
                                    <p:anim calcmode="lin" valueType="num">
                                      <p:cBhvr additive="repl">
                                        <p:cTn id="22" dur="500" fill="hold"/>
                                        <p:tgtEl>
                                          <p:spTgt spid="244"/>
                                        </p:tgtEl>
                                        <p:attrNameLst>
                                          <p:attrName>ppt_h</p:attrName>
                                        </p:attrNameLst>
                                      </p:cBhvr>
                                      <p:tavLst>
                                        <p:tav tm="0">
                                          <p:val>
                                            <p:fltVal val="0"/>
                                          </p:val>
                                        </p:tav>
                                        <p:tav tm="100000">
                                          <p:val>
                                            <p:strVal val="#ppt_h"/>
                                          </p:val>
                                        </p:tav>
                                      </p:tavLst>
                                    </p:anim>
                                    <p:animEffect transition="in" filter="fade">
                                      <p:cBhvr additive="repl">
                                        <p:cTn id="23" dur="500"/>
                                        <p:tgtEl>
                                          <p:spTgt spid="24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5"/>
                                        </p:tgtEl>
                                        <p:attrNameLst>
                                          <p:attrName>style.visibility</p:attrName>
                                        </p:attrNameLst>
                                      </p:cBhvr>
                                      <p:to>
                                        <p:strVal val="visible"/>
                                      </p:to>
                                    </p:set>
                                    <p:anim calcmode="lin" valueType="num">
                                      <p:cBhvr additive="repl">
                                        <p:cTn id="28" dur="500" fill="hold"/>
                                        <p:tgtEl>
                                          <p:spTgt spid="245"/>
                                        </p:tgtEl>
                                        <p:attrNameLst>
                                          <p:attrName>ppt_w</p:attrName>
                                        </p:attrNameLst>
                                      </p:cBhvr>
                                      <p:tavLst>
                                        <p:tav tm="0">
                                          <p:val>
                                            <p:fltVal val="0"/>
                                          </p:val>
                                        </p:tav>
                                        <p:tav tm="100000">
                                          <p:val>
                                            <p:strVal val="#ppt_w"/>
                                          </p:val>
                                        </p:tav>
                                      </p:tavLst>
                                    </p:anim>
                                    <p:anim calcmode="lin" valueType="num">
                                      <p:cBhvr additive="repl">
                                        <p:cTn id="29" dur="500" fill="hold"/>
                                        <p:tgtEl>
                                          <p:spTgt spid="245"/>
                                        </p:tgtEl>
                                        <p:attrNameLst>
                                          <p:attrName>ppt_h</p:attrName>
                                        </p:attrNameLst>
                                      </p:cBhvr>
                                      <p:tavLst>
                                        <p:tav tm="0">
                                          <p:val>
                                            <p:fltVal val="0"/>
                                          </p:val>
                                        </p:tav>
                                        <p:tav tm="100000">
                                          <p:val>
                                            <p:strVal val="#ppt_h"/>
                                          </p:val>
                                        </p:tav>
                                      </p:tavLst>
                                    </p:anim>
                                    <p:animEffect transition="in" filter="fade">
                                      <p:cBhvr additive="repl">
                                        <p:cTn id="30" dur="500"/>
                                        <p:tgtEl>
                                          <p:spTgt spid="24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46"/>
                                        </p:tgtEl>
                                        <p:attrNameLst>
                                          <p:attrName>style.visibility</p:attrName>
                                        </p:attrNameLst>
                                      </p:cBhvr>
                                      <p:to>
                                        <p:strVal val="visible"/>
                                      </p:to>
                                    </p:set>
                                    <p:anim calcmode="lin" valueType="num">
                                      <p:cBhvr additive="repl">
                                        <p:cTn id="35" dur="500" fill="hold"/>
                                        <p:tgtEl>
                                          <p:spTgt spid="246"/>
                                        </p:tgtEl>
                                        <p:attrNameLst>
                                          <p:attrName>ppt_w</p:attrName>
                                        </p:attrNameLst>
                                      </p:cBhvr>
                                      <p:tavLst>
                                        <p:tav tm="0">
                                          <p:val>
                                            <p:fltVal val="0"/>
                                          </p:val>
                                        </p:tav>
                                        <p:tav tm="100000">
                                          <p:val>
                                            <p:strVal val="#ppt_w"/>
                                          </p:val>
                                        </p:tav>
                                      </p:tavLst>
                                    </p:anim>
                                    <p:anim calcmode="lin" valueType="num">
                                      <p:cBhvr additive="repl">
                                        <p:cTn id="36" dur="500" fill="hold"/>
                                        <p:tgtEl>
                                          <p:spTgt spid="246"/>
                                        </p:tgtEl>
                                        <p:attrNameLst>
                                          <p:attrName>ppt_h</p:attrName>
                                        </p:attrNameLst>
                                      </p:cBhvr>
                                      <p:tavLst>
                                        <p:tav tm="0">
                                          <p:val>
                                            <p:fltVal val="0"/>
                                          </p:val>
                                        </p:tav>
                                        <p:tav tm="100000">
                                          <p:val>
                                            <p:strVal val="#ppt_h"/>
                                          </p:val>
                                        </p:tav>
                                      </p:tavLst>
                                    </p:anim>
                                    <p:animEffect transition="in" filter="fade">
                                      <p:cBhvr additive="repl">
                                        <p:cTn id="37"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itre 1"/>
          <p:cNvSpPr/>
          <p:nvPr/>
        </p:nvSpPr>
        <p:spPr>
          <a:xfrm>
            <a:off x="407880" y="33840"/>
            <a:ext cx="10931040" cy="932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r>
              <a:rPr lang="fr-FR" sz="3000" b="1" strike="noStrike" spc="-1">
                <a:solidFill>
                  <a:srgbClr val="990033"/>
                </a:solidFill>
                <a:latin typeface="Arial"/>
                <a:ea typeface="DejaVu Sans"/>
              </a:rPr>
              <a:t>Notre représentation du vivant évolue dans le temps (p)</a:t>
            </a:r>
            <a:endParaRPr lang="fr-FR" sz="3000" b="0" strike="noStrike" spc="-1">
              <a:latin typeface="Arial"/>
            </a:endParaRPr>
          </a:p>
        </p:txBody>
      </p:sp>
      <p:pic>
        <p:nvPicPr>
          <p:cNvPr id="249" name="Picture 2"/>
          <p:cNvPicPr/>
          <p:nvPr/>
        </p:nvPicPr>
        <p:blipFill>
          <a:blip r:embed="rId2"/>
          <a:stretch/>
        </p:blipFill>
        <p:spPr>
          <a:xfrm>
            <a:off x="8461080" y="3008520"/>
            <a:ext cx="3423960" cy="3730680"/>
          </a:xfrm>
          <a:prstGeom prst="rect">
            <a:avLst/>
          </a:prstGeom>
          <a:ln w="0">
            <a:noFill/>
          </a:ln>
        </p:spPr>
      </p:pic>
      <p:pic>
        <p:nvPicPr>
          <p:cNvPr id="250" name="Image 5"/>
          <p:cNvPicPr/>
          <p:nvPr/>
        </p:nvPicPr>
        <p:blipFill>
          <a:blip r:embed="rId3"/>
          <a:stretch/>
        </p:blipFill>
        <p:spPr>
          <a:xfrm>
            <a:off x="177839" y="934920"/>
            <a:ext cx="3551949" cy="5136840"/>
          </a:xfrm>
          <a:prstGeom prst="rect">
            <a:avLst/>
          </a:prstGeom>
          <a:ln w="0">
            <a:noFill/>
          </a:ln>
        </p:spPr>
      </p:pic>
      <p:sp>
        <p:nvSpPr>
          <p:cNvPr id="251" name="ZoneTexte 7"/>
          <p:cNvSpPr/>
          <p:nvPr/>
        </p:nvSpPr>
        <p:spPr>
          <a:xfrm>
            <a:off x="177840" y="6054480"/>
            <a:ext cx="3423960" cy="75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100" b="0" strike="noStrike" spc="-1">
                <a:solidFill>
                  <a:srgbClr val="202122"/>
                </a:solidFill>
                <a:latin typeface="Arial"/>
                <a:ea typeface="DejaVu Sans"/>
              </a:rPr>
              <a:t>Dessin de la </a:t>
            </a:r>
            <a:r>
              <a:rPr lang="fr-FR" sz="1100" b="0" i="1" strike="noStrike" spc="-1">
                <a:solidFill>
                  <a:srgbClr val="202122"/>
                </a:solidFill>
                <a:latin typeface="Arial"/>
                <a:ea typeface="DejaVu Sans"/>
              </a:rPr>
              <a:t>scala naturæ</a:t>
            </a:r>
            <a:r>
              <a:rPr lang="fr-FR" sz="1100" b="0" strike="noStrike" spc="-1">
                <a:solidFill>
                  <a:srgbClr val="202122"/>
                </a:solidFill>
                <a:latin typeface="Arial"/>
                <a:ea typeface="DejaVu Sans"/>
              </a:rPr>
              <a:t> par </a:t>
            </a:r>
            <a:r>
              <a:rPr lang="fr-FR" sz="1100" b="0" u="sng" strike="noStrike" spc="-1">
                <a:solidFill>
                  <a:srgbClr val="0000FF"/>
                </a:solidFill>
                <a:uFillTx/>
                <a:latin typeface="Arial"/>
                <a:ea typeface="DejaVu Sans"/>
                <a:hlinkClick r:id="rId4"/>
              </a:rPr>
              <a:t>Didacus Valades</a:t>
            </a:r>
            <a:r>
              <a:rPr lang="fr-FR" sz="1100" b="0" strike="noStrike" spc="-1">
                <a:solidFill>
                  <a:srgbClr val="202122"/>
                </a:solidFill>
                <a:latin typeface="Arial"/>
                <a:ea typeface="DejaVu Sans"/>
              </a:rPr>
              <a:t>, </a:t>
            </a:r>
            <a:r>
              <a:rPr lang="fr-FR" sz="1100" b="0" i="1" strike="noStrike" spc="-1">
                <a:solidFill>
                  <a:srgbClr val="202122"/>
                </a:solidFill>
                <a:latin typeface="Arial"/>
                <a:ea typeface="DejaVu Sans"/>
              </a:rPr>
              <a:t>Rhetorica Christiana</a:t>
            </a:r>
            <a:r>
              <a:rPr lang="fr-FR" sz="1100" b="0" strike="noStrike" spc="-1">
                <a:solidFill>
                  <a:srgbClr val="202122"/>
                </a:solidFill>
                <a:latin typeface="Arial"/>
                <a:ea typeface="DejaVu Sans"/>
              </a:rPr>
              <a:t> (1579).</a:t>
            </a:r>
            <a:endParaRPr lang="fr-FR" sz="1100" b="0" strike="noStrike" spc="-1">
              <a:latin typeface="Arial"/>
            </a:endParaRPr>
          </a:p>
          <a:p>
            <a:pPr>
              <a:lnSpc>
                <a:spcPct val="100000"/>
              </a:lnSpc>
            </a:pPr>
            <a:endParaRPr lang="fr-FR" sz="1100" b="0" strike="noStrike" spc="-1">
              <a:latin typeface="Arial"/>
            </a:endParaRPr>
          </a:p>
          <a:p>
            <a:pPr>
              <a:lnSpc>
                <a:spcPct val="100000"/>
              </a:lnSpc>
            </a:pPr>
            <a:r>
              <a:rPr lang="fr-FR" sz="1100" b="0" strike="noStrike" spc="-1">
                <a:solidFill>
                  <a:srgbClr val="202122"/>
                </a:solidFill>
                <a:latin typeface="Arial"/>
                <a:ea typeface="DejaVu Sans"/>
              </a:rPr>
              <a:t>P</a:t>
            </a:r>
            <a:endParaRPr lang="fr-FR" sz="1100" b="0" strike="noStrike" spc="-1">
              <a:latin typeface="Arial"/>
            </a:endParaRPr>
          </a:p>
        </p:txBody>
      </p:sp>
      <p:pic>
        <p:nvPicPr>
          <p:cNvPr id="252" name="Image 9"/>
          <p:cNvPicPr/>
          <p:nvPr/>
        </p:nvPicPr>
        <p:blipFill>
          <a:blip r:embed="rId5"/>
          <a:stretch/>
        </p:blipFill>
        <p:spPr>
          <a:xfrm>
            <a:off x="8461080" y="934920"/>
            <a:ext cx="3337732" cy="1975320"/>
          </a:xfrm>
          <a:prstGeom prst="rect">
            <a:avLst/>
          </a:prstGeom>
          <a:ln w="0">
            <a:noFill/>
          </a:ln>
        </p:spPr>
      </p:pic>
      <p:pic>
        <p:nvPicPr>
          <p:cNvPr id="253" name="Image 11"/>
          <p:cNvPicPr/>
          <p:nvPr/>
        </p:nvPicPr>
        <p:blipFill>
          <a:blip r:embed="rId6"/>
          <a:stretch/>
        </p:blipFill>
        <p:spPr>
          <a:xfrm>
            <a:off x="4189680" y="966240"/>
            <a:ext cx="3423960" cy="5254560"/>
          </a:xfrm>
          <a:prstGeom prst="rect">
            <a:avLst/>
          </a:prstGeom>
          <a:ln w="0">
            <a:noFill/>
          </a:ln>
        </p:spPr>
      </p:pic>
      <p:sp>
        <p:nvSpPr>
          <p:cNvPr id="254" name="ZoneTexte 13"/>
          <p:cNvSpPr/>
          <p:nvPr/>
        </p:nvSpPr>
        <p:spPr>
          <a:xfrm>
            <a:off x="4189680" y="6221880"/>
            <a:ext cx="33681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a:solidFill>
                  <a:srgbClr val="000000"/>
                </a:solidFill>
                <a:latin typeface="roboto_slabregular"/>
                <a:ea typeface="DejaVu Sans"/>
              </a:rPr>
              <a:t> </a:t>
            </a:r>
            <a:r>
              <a:rPr lang="fr-FR" sz="900" b="1" u="sng" strike="noStrike" spc="-1">
                <a:solidFill>
                  <a:srgbClr val="0000FF"/>
                </a:solidFill>
                <a:uFillTx/>
                <a:latin typeface="Arial"/>
                <a:ea typeface="DejaVu Sans"/>
                <a:hlinkClick r:id="rId7"/>
              </a:rPr>
              <a:t>Planche XV de l'ouvrage de Ernst Haeckel (version anglaise) </a:t>
            </a:r>
            <a:r>
              <a:rPr lang="fr-FR" sz="900" b="1" i="1" u="sng" strike="noStrike" spc="-1">
                <a:solidFill>
                  <a:srgbClr val="0000FF"/>
                </a:solidFill>
                <a:uFillTx/>
                <a:latin typeface="Arial"/>
                <a:ea typeface="DejaVu Sans"/>
                <a:hlinkClick r:id="rId7"/>
              </a:rPr>
              <a:t>The Evolution of Man</a:t>
            </a:r>
            <a:r>
              <a:rPr lang="fr-FR" sz="900" b="1" u="sng" strike="noStrike" spc="-1">
                <a:solidFill>
                  <a:srgbClr val="0000FF"/>
                </a:solidFill>
                <a:uFillTx/>
                <a:latin typeface="Arial"/>
                <a:ea typeface="DejaVu Sans"/>
                <a:hlinkClick r:id="rId7"/>
              </a:rPr>
              <a:t> (1879)</a:t>
            </a:r>
            <a:endParaRPr lang="fr-FR" sz="9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55" name="Titre 1"/>
          <p:cNvSpPr/>
          <p:nvPr/>
        </p:nvSpPr>
        <p:spPr>
          <a:xfrm>
            <a:off x="284400" y="375840"/>
            <a:ext cx="11683080" cy="767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3000" b="1" strike="noStrike" spc="-1">
                <a:solidFill>
                  <a:srgbClr val="632523"/>
                </a:solidFill>
                <a:latin typeface="Arial"/>
                <a:ea typeface="DejaVu Sans"/>
              </a:rPr>
              <a:t>Le rapport des humains aux autres êtres vivants est inégal selon les parties du Monde (P)</a:t>
            </a:r>
            <a:endParaRPr lang="fr-FR" sz="3000" b="0" strike="noStrike" spc="-1">
              <a:latin typeface="Arial"/>
            </a:endParaRPr>
          </a:p>
        </p:txBody>
      </p:sp>
      <p:pic>
        <p:nvPicPr>
          <p:cNvPr id="256" name="Picture 2"/>
          <p:cNvPicPr/>
          <p:nvPr/>
        </p:nvPicPr>
        <p:blipFill>
          <a:blip r:embed="rId3"/>
          <a:stretch/>
        </p:blipFill>
        <p:spPr>
          <a:xfrm>
            <a:off x="182880" y="1304640"/>
            <a:ext cx="11683080" cy="4989600"/>
          </a:xfrm>
          <a:prstGeom prst="rect">
            <a:avLst/>
          </a:prstGeom>
          <a:ln w="0">
            <a:noFill/>
          </a:ln>
          <a:effectLst>
            <a:glow rad="127080">
              <a:srgbClr val="FFFFFF"/>
            </a:glow>
            <a:softEdge rad="7632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57" name="Titre 1"/>
          <p:cNvSpPr/>
          <p:nvPr/>
        </p:nvSpPr>
        <p:spPr>
          <a:xfrm>
            <a:off x="150471" y="0"/>
            <a:ext cx="10652910" cy="767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2400" b="1" strike="noStrike" spc="-1" dirty="0">
                <a:solidFill>
                  <a:srgbClr val="632523"/>
                </a:solidFill>
                <a:latin typeface="Arial"/>
                <a:ea typeface="DejaVu Sans"/>
              </a:rPr>
              <a:t>Le Droit Français comporte aussi certaines aberrations conceptuelles (F)</a:t>
            </a:r>
            <a:endParaRPr lang="fr-FR" sz="2400" b="0" strike="noStrike" spc="-1" dirty="0">
              <a:latin typeface="Arial"/>
            </a:endParaRPr>
          </a:p>
        </p:txBody>
      </p:sp>
      <p:sp>
        <p:nvSpPr>
          <p:cNvPr id="258" name="ZoneTexte 2"/>
          <p:cNvSpPr/>
          <p:nvPr/>
        </p:nvSpPr>
        <p:spPr>
          <a:xfrm>
            <a:off x="150471" y="686137"/>
            <a:ext cx="8310624" cy="67388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85840" indent="-284760">
              <a:lnSpc>
                <a:spcPct val="100000"/>
              </a:lnSpc>
              <a:buClr>
                <a:srgbClr val="000000"/>
              </a:buClr>
              <a:buFont typeface="Wingdings" charset="2"/>
              <a:buChar char=""/>
            </a:pPr>
            <a:r>
              <a:rPr lang="fr-FR" sz="1800" b="1" strike="noStrike" spc="-1" dirty="0">
                <a:solidFill>
                  <a:srgbClr val="000000"/>
                </a:solidFill>
                <a:latin typeface="Arial"/>
                <a:ea typeface="DejaVu Sans"/>
              </a:rPr>
              <a:t>Concernant l’animal domestique </a:t>
            </a:r>
            <a:r>
              <a:rPr lang="fr-FR" sz="1800" b="0" strike="noStrike" spc="-1" dirty="0">
                <a:solidFill>
                  <a:srgbClr val="000000"/>
                </a:solidFill>
                <a:latin typeface="Arial"/>
                <a:ea typeface="DejaVu Sans"/>
              </a:rPr>
              <a:t>on peut dire qu’il jouit d’une reconnaissance par la Loi dans le Code Rural, Le Code Civil, Le Code Pénal .</a:t>
            </a:r>
            <a:endParaRPr lang="fr-FR" sz="1800" b="0" strike="noStrike" spc="-1" dirty="0">
              <a:latin typeface="Arial"/>
            </a:endParaRPr>
          </a:p>
          <a:p>
            <a:pPr>
              <a:lnSpc>
                <a:spcPct val="100000"/>
              </a:lnSpc>
            </a:pPr>
            <a:endParaRPr lang="fr-FR" sz="1800" b="0" strike="noStrike" spc="-1" dirty="0">
              <a:latin typeface="Arial"/>
            </a:endParaRPr>
          </a:p>
          <a:p>
            <a:pPr marL="285840" indent="-284760">
              <a:lnSpc>
                <a:spcPct val="100000"/>
              </a:lnSpc>
              <a:buClr>
                <a:srgbClr val="000000"/>
              </a:buClr>
              <a:buFont typeface="Wingdings" charset="2"/>
              <a:buChar char=""/>
            </a:pPr>
            <a:r>
              <a:rPr lang="fr-FR" sz="1800" b="1" strike="noStrike" spc="-1" dirty="0">
                <a:solidFill>
                  <a:srgbClr val="000000"/>
                </a:solidFill>
                <a:latin typeface="Arial"/>
                <a:ea typeface="DejaVu Sans"/>
              </a:rPr>
              <a:t>Pour l’animal sauvage</a:t>
            </a:r>
            <a:r>
              <a:rPr lang="fr-FR" sz="1800" b="0" strike="noStrike" spc="-1" dirty="0">
                <a:solidFill>
                  <a:srgbClr val="000000"/>
                </a:solidFill>
                <a:latin typeface="Arial"/>
                <a:ea typeface="DejaVu Sans"/>
              </a:rPr>
              <a:t>: </a:t>
            </a:r>
            <a:endParaRPr lang="fr-FR" sz="1800" b="0" strike="noStrike" spc="-1" dirty="0">
              <a:latin typeface="Arial"/>
            </a:endParaRPr>
          </a:p>
          <a:p>
            <a:pPr>
              <a:lnSpc>
                <a:spcPct val="100000"/>
              </a:lnSpc>
            </a:pPr>
            <a:endParaRPr lang="fr-FR" sz="1800" b="0" strike="noStrike" spc="-1" dirty="0">
              <a:latin typeface="Arial"/>
            </a:endParaRPr>
          </a:p>
          <a:p>
            <a:pPr marL="743040" lvl="1" indent="-284760">
              <a:lnSpc>
                <a:spcPct val="100000"/>
              </a:lnSpc>
              <a:buClr>
                <a:srgbClr val="000000"/>
              </a:buClr>
              <a:buFont typeface="Wingdings" charset="2"/>
              <a:buChar char=""/>
            </a:pPr>
            <a:r>
              <a:rPr lang="fr-FR" sz="1800" b="1" strike="noStrike" spc="-1" dirty="0">
                <a:solidFill>
                  <a:srgbClr val="000000"/>
                </a:solidFill>
                <a:latin typeface="Arial"/>
                <a:ea typeface="DejaVu Sans"/>
              </a:rPr>
              <a:t>S’il est captif </a:t>
            </a:r>
            <a:r>
              <a:rPr lang="fr-FR" sz="1800" b="0" strike="noStrike" spc="-1" dirty="0">
                <a:solidFill>
                  <a:srgbClr val="000000"/>
                </a:solidFill>
                <a:latin typeface="Arial"/>
                <a:ea typeface="DejaVu Sans"/>
              </a:rPr>
              <a:t>( par exemple un tigre dans un zoo) , il est considéré comme un être sensible et s’applique à lui le même traitement que pour les animaux domestiques.</a:t>
            </a:r>
            <a:endParaRPr lang="fr-FR" sz="1800" b="0" strike="noStrike" spc="-1" dirty="0">
              <a:latin typeface="Arial"/>
            </a:endParaRPr>
          </a:p>
          <a:p>
            <a:pPr>
              <a:lnSpc>
                <a:spcPct val="100000"/>
              </a:lnSpc>
            </a:pPr>
            <a:endParaRPr lang="fr-FR" sz="1800" b="0" strike="noStrike" spc="-1" dirty="0">
              <a:latin typeface="Arial"/>
            </a:endParaRPr>
          </a:p>
          <a:p>
            <a:pPr marL="743040" lvl="1" indent="-284760">
              <a:lnSpc>
                <a:spcPct val="100000"/>
              </a:lnSpc>
              <a:buClr>
                <a:srgbClr val="000000"/>
              </a:buClr>
              <a:buFont typeface="Wingdings" charset="2"/>
              <a:buChar char=""/>
            </a:pPr>
            <a:r>
              <a:rPr lang="fr-FR" sz="1800" b="1" strike="noStrike" spc="-1" dirty="0">
                <a:solidFill>
                  <a:srgbClr val="000000"/>
                </a:solidFill>
                <a:latin typeface="Arial"/>
                <a:ea typeface="DejaVu Sans"/>
              </a:rPr>
              <a:t>S’il est libre: </a:t>
            </a:r>
            <a:r>
              <a:rPr lang="fr-FR" sz="1800" b="0" strike="noStrike" spc="-1" dirty="0">
                <a:solidFill>
                  <a:srgbClr val="000000"/>
                </a:solidFill>
                <a:latin typeface="Arial"/>
                <a:ea typeface="DejaVu Sans"/>
              </a:rPr>
              <a:t>On n’est pas sanctionné si on le maltraite</a:t>
            </a:r>
            <a:endParaRPr lang="fr-FR" sz="1800" b="0" strike="noStrike" spc="-1" dirty="0">
              <a:latin typeface="Arial"/>
            </a:endParaRPr>
          </a:p>
          <a:p>
            <a:pPr>
              <a:lnSpc>
                <a:spcPct val="100000"/>
              </a:lnSpc>
            </a:pPr>
            <a:endParaRPr lang="fr-FR" sz="1800" b="0" strike="noStrike" spc="-1" dirty="0">
              <a:latin typeface="Arial"/>
            </a:endParaRPr>
          </a:p>
          <a:p>
            <a:pPr marL="457200">
              <a:lnSpc>
                <a:spcPct val="100000"/>
              </a:lnSpc>
            </a:pPr>
            <a:r>
              <a:rPr lang="fr-FR" sz="1800" b="1" strike="noStrike" spc="-1" dirty="0">
                <a:solidFill>
                  <a:srgbClr val="7030A0"/>
                </a:solidFill>
                <a:latin typeface="Arial"/>
                <a:ea typeface="DejaVu Sans"/>
              </a:rPr>
              <a:t>Cette distinction entre animal sauvage captif et animal sauvage libre est incongrue</a:t>
            </a:r>
            <a:endParaRPr lang="fr-FR" sz="1800" b="0" strike="noStrike" spc="-1" dirty="0">
              <a:latin typeface="Arial"/>
            </a:endParaRPr>
          </a:p>
          <a:p>
            <a:pPr marL="285840" indent="-284760">
              <a:lnSpc>
                <a:spcPct val="100000"/>
              </a:lnSpc>
              <a:buClr>
                <a:srgbClr val="FF0000"/>
              </a:buClr>
              <a:buFont typeface="Arial"/>
              <a:buChar char="•"/>
            </a:pPr>
            <a:r>
              <a:rPr lang="fr-FR" sz="1800" b="1" strike="noStrike" spc="-1" dirty="0">
                <a:solidFill>
                  <a:srgbClr val="FF0000"/>
                </a:solidFill>
                <a:latin typeface="Arial"/>
                <a:ea typeface="DejaVu Sans"/>
              </a:rPr>
              <a:t>A noter que </a:t>
            </a:r>
            <a:r>
              <a:rPr lang="fr-FR" sz="1800" b="0" strike="noStrike" spc="-1" dirty="0">
                <a:solidFill>
                  <a:srgbClr val="000000"/>
                </a:solidFill>
                <a:latin typeface="Arial"/>
                <a:ea typeface="DejaVu Sans"/>
              </a:rPr>
              <a:t>: certaines notions juridiques sont d’application floue et certaines contradictions apparaissent comme étonnantes: </a:t>
            </a:r>
            <a:endParaRPr lang="fr-FR" sz="1800" b="0" strike="noStrike" spc="-1" dirty="0">
              <a:latin typeface="Arial"/>
            </a:endParaRPr>
          </a:p>
          <a:p>
            <a:pPr marL="285840" indent="-284760">
              <a:lnSpc>
                <a:spcPct val="100000"/>
              </a:lnSpc>
              <a:buClr>
                <a:srgbClr val="E46C0A"/>
              </a:buClr>
              <a:buFont typeface="Arial"/>
              <a:buChar char="•"/>
            </a:pPr>
            <a:r>
              <a:rPr lang="fr-FR" sz="1600" b="0" strike="noStrike" spc="-1" dirty="0">
                <a:solidFill>
                  <a:srgbClr val="E46C0A"/>
                </a:solidFill>
                <a:latin typeface="Arial"/>
                <a:ea typeface="DejaVu Sans"/>
              </a:rPr>
              <a:t>Par exemple: Comment conçoit-on le statut d’un faisan élevé en captivité mais relâché dans la nature pour ensuite être chassé ?</a:t>
            </a:r>
            <a:endParaRPr lang="fr-FR" sz="1600" b="0" strike="noStrike" spc="-1" dirty="0">
              <a:latin typeface="Arial"/>
            </a:endParaRPr>
          </a:p>
          <a:p>
            <a:pPr marL="285840" indent="-284760">
              <a:lnSpc>
                <a:spcPct val="100000"/>
              </a:lnSpc>
              <a:buClr>
                <a:srgbClr val="E46C0A"/>
              </a:buClr>
              <a:buFont typeface="Arial"/>
              <a:buChar char="•"/>
            </a:pPr>
            <a:r>
              <a:rPr lang="fr-FR" sz="1600" b="0" strike="noStrike" spc="-1" dirty="0">
                <a:solidFill>
                  <a:srgbClr val="E46C0A"/>
                </a:solidFill>
                <a:latin typeface="Arial"/>
                <a:ea typeface="DejaVu Sans"/>
              </a:rPr>
              <a:t>En France la Tauromachie est interdite mais des dérogations existent pour certaines régions où elle est considérée comme une tradition. </a:t>
            </a:r>
            <a:endParaRPr lang="fr-FR" sz="1600" b="0" strike="noStrike" spc="-1" dirty="0">
              <a:latin typeface="Arial"/>
            </a:endParaRPr>
          </a:p>
          <a:p>
            <a:pPr marL="285840" indent="-284760">
              <a:lnSpc>
                <a:spcPct val="100000"/>
              </a:lnSpc>
              <a:buClr>
                <a:srgbClr val="E46C0A"/>
              </a:buClr>
              <a:buFont typeface="Arial"/>
              <a:buChar char="•"/>
            </a:pPr>
            <a:r>
              <a:rPr lang="fr-FR" sz="1600" b="0" strike="noStrike" spc="-1" dirty="0">
                <a:solidFill>
                  <a:srgbClr val="E46C0A"/>
                </a:solidFill>
                <a:latin typeface="Arial"/>
                <a:ea typeface="DejaVu Sans"/>
              </a:rPr>
              <a:t>Certaines pratiques ont été interdites comme par exemple l’ébouillantage des homards </a:t>
            </a:r>
            <a:endParaRPr lang="fr-FR" sz="1600" b="0" strike="noStrike" spc="-1" dirty="0">
              <a:latin typeface="Arial"/>
            </a:endParaRPr>
          </a:p>
          <a:p>
            <a:pPr marL="285840" indent="-284760">
              <a:lnSpc>
                <a:spcPct val="100000"/>
              </a:lnSpc>
              <a:buClr>
                <a:srgbClr val="E46C0A"/>
              </a:buClr>
              <a:buFont typeface="Arial"/>
              <a:buChar char="•"/>
            </a:pPr>
            <a:r>
              <a:rPr lang="fr-FR" sz="1600" b="0" strike="noStrike" spc="-1" dirty="0" err="1">
                <a:solidFill>
                  <a:srgbClr val="E46C0A"/>
                </a:solidFill>
                <a:latin typeface="Arial"/>
                <a:ea typeface="DejaVu Sans"/>
              </a:rPr>
              <a:t>Etc</a:t>
            </a:r>
            <a:r>
              <a:rPr lang="fr-FR" sz="1600" b="0" strike="noStrike" spc="-1" dirty="0">
                <a:solidFill>
                  <a:srgbClr val="E46C0A"/>
                </a:solidFill>
                <a:latin typeface="Arial"/>
                <a:ea typeface="DejaVu Sans"/>
              </a:rPr>
              <a:t>; Etc…</a:t>
            </a:r>
            <a:endParaRPr lang="fr-FR" sz="1600" b="0" strike="noStrike" spc="-1" dirty="0">
              <a:latin typeface="Arial"/>
            </a:endParaRPr>
          </a:p>
          <a:p>
            <a:pPr marL="1080">
              <a:lnSpc>
                <a:spcPct val="100000"/>
              </a:lnSpc>
              <a:buClr>
                <a:srgbClr val="E46C0A"/>
              </a:buClr>
            </a:pPr>
            <a:r>
              <a:rPr lang="fr-FR" sz="1600" b="0" strike="noStrike" spc="-1" dirty="0">
                <a:solidFill>
                  <a:srgbClr val="E46C0A"/>
                </a:solidFill>
                <a:latin typeface="Arial"/>
                <a:ea typeface="DejaVu Sans"/>
              </a:rPr>
              <a:t> </a:t>
            </a:r>
            <a:endParaRPr lang="fr-FR" sz="1600" b="0" strike="noStrike" spc="-1" dirty="0">
              <a:latin typeface="Arial"/>
            </a:endParaRPr>
          </a:p>
          <a:p>
            <a:pPr>
              <a:lnSpc>
                <a:spcPct val="100000"/>
              </a:lnSpc>
            </a:pPr>
            <a:endParaRPr lang="fr-FR" sz="1600" b="0" strike="noStrike" spc="-1" dirty="0">
              <a:latin typeface="Arial"/>
            </a:endParaRPr>
          </a:p>
          <a:p>
            <a:pPr>
              <a:lnSpc>
                <a:spcPct val="100000"/>
              </a:lnSpc>
            </a:pPr>
            <a:r>
              <a:rPr lang="fr-FR" sz="1600" b="0" strike="noStrike" spc="-1" dirty="0">
                <a:solidFill>
                  <a:srgbClr val="000000"/>
                </a:solidFill>
                <a:latin typeface="Arial"/>
                <a:ea typeface="DejaVu Sans"/>
              </a:rPr>
              <a:t> </a:t>
            </a:r>
            <a:endParaRPr lang="fr-FR" sz="1600" b="0" strike="noStrike" spc="-1" dirty="0">
              <a:latin typeface="Arial"/>
            </a:endParaRPr>
          </a:p>
        </p:txBody>
      </p:sp>
      <p:pic>
        <p:nvPicPr>
          <p:cNvPr id="4" name="Image 3">
            <a:extLst>
              <a:ext uri="{FF2B5EF4-FFF2-40B4-BE49-F238E27FC236}">
                <a16:creationId xmlns:a16="http://schemas.microsoft.com/office/drawing/2014/main" id="{4B73BD01-26D9-BA49-2164-2C4BE35F02A5}"/>
              </a:ext>
            </a:extLst>
          </p:cNvPr>
          <p:cNvPicPr>
            <a:picLocks noChangeAspect="1"/>
          </p:cNvPicPr>
          <p:nvPr/>
        </p:nvPicPr>
        <p:blipFill>
          <a:blip r:embed="rId3"/>
          <a:stretch>
            <a:fillRect/>
          </a:stretch>
        </p:blipFill>
        <p:spPr>
          <a:xfrm>
            <a:off x="8466331" y="2592813"/>
            <a:ext cx="3575198" cy="30065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59" name="Titre 1"/>
          <p:cNvSpPr/>
          <p:nvPr/>
        </p:nvSpPr>
        <p:spPr>
          <a:xfrm>
            <a:off x="690840" y="375840"/>
            <a:ext cx="10290960" cy="767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3000" b="1" strike="noStrike" spc="-1">
                <a:solidFill>
                  <a:srgbClr val="632523"/>
                </a:solidFill>
                <a:latin typeface="Arial"/>
                <a:ea typeface="DejaVu Sans"/>
              </a:rPr>
              <a:t>La protection des animaux sauvages (F)</a:t>
            </a:r>
            <a:endParaRPr lang="fr-FR" sz="3000" b="0" strike="noStrike" spc="-1">
              <a:latin typeface="Arial"/>
            </a:endParaRPr>
          </a:p>
        </p:txBody>
      </p:sp>
      <p:sp>
        <p:nvSpPr>
          <p:cNvPr id="260" name="ZoneTexte 2"/>
          <p:cNvSpPr/>
          <p:nvPr/>
        </p:nvSpPr>
        <p:spPr>
          <a:xfrm>
            <a:off x="277794" y="1405301"/>
            <a:ext cx="7893934" cy="563085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fr-FR" sz="1800" b="0" strike="noStrike" spc="-1" dirty="0">
                <a:solidFill>
                  <a:srgbClr val="000000"/>
                </a:solidFill>
                <a:latin typeface="Arial"/>
                <a:ea typeface="DejaVu Sans"/>
              </a:rPr>
              <a:t>L’animal sauvage est en partie protégé par le code de l’environnement, mais en fait ce n’est pas l’individu qui est protégé mais l’Espèce.</a:t>
            </a: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r>
              <a:rPr lang="fr-FR" sz="1800" b="0" strike="noStrike" spc="-1" dirty="0">
                <a:solidFill>
                  <a:srgbClr val="000000"/>
                </a:solidFill>
                <a:latin typeface="Arial"/>
                <a:ea typeface="DejaVu Sans"/>
              </a:rPr>
              <a:t>L’animal sauvage en tant qu’individu n’est pas reconnu comme être sensible.</a:t>
            </a: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r>
              <a:rPr lang="fr-FR" sz="1800" b="0" strike="noStrike" spc="-1" dirty="0">
                <a:solidFill>
                  <a:srgbClr val="000000"/>
                </a:solidFill>
                <a:latin typeface="Arial"/>
                <a:ea typeface="DejaVu Sans"/>
              </a:rPr>
              <a:t>Les espèces sont protégées par certains textes comme par exemple:</a:t>
            </a:r>
            <a:endParaRPr lang="fr-FR" sz="1800" b="0" strike="noStrike" spc="-1" dirty="0">
              <a:latin typeface="Arial"/>
            </a:endParaRPr>
          </a:p>
          <a:p>
            <a:pPr>
              <a:lnSpc>
                <a:spcPct val="100000"/>
              </a:lnSpc>
            </a:pPr>
            <a:endParaRPr lang="fr-FR" sz="1800" b="0" strike="noStrike" spc="-1" dirty="0">
              <a:latin typeface="Arial"/>
            </a:endParaRPr>
          </a:p>
          <a:p>
            <a:pPr marL="285750" indent="-285750">
              <a:lnSpc>
                <a:spcPct val="100000"/>
              </a:lnSpc>
              <a:buFont typeface="Wingdings" panose="05000000000000000000" pitchFamily="2" charset="2"/>
              <a:buChar char="Ø"/>
            </a:pPr>
            <a:r>
              <a:rPr lang="fr-FR" sz="1800" b="0" strike="noStrike" spc="-1" dirty="0">
                <a:solidFill>
                  <a:srgbClr val="000000"/>
                </a:solidFill>
                <a:latin typeface="Arial"/>
                <a:ea typeface="DejaVu Sans"/>
              </a:rPr>
              <a:t>CITES</a:t>
            </a:r>
            <a:endParaRPr lang="fr-FR" sz="1800" b="0" strike="noStrike" spc="-1" dirty="0">
              <a:latin typeface="Arial"/>
            </a:endParaRPr>
          </a:p>
          <a:p>
            <a:pPr marL="285750" indent="-285750">
              <a:lnSpc>
                <a:spcPct val="100000"/>
              </a:lnSpc>
              <a:buFont typeface="Wingdings" panose="05000000000000000000" pitchFamily="2" charset="2"/>
              <a:buChar char="Ø"/>
            </a:pPr>
            <a:r>
              <a:rPr lang="fr-FR" sz="1800" b="0" strike="noStrike" spc="-1" dirty="0">
                <a:solidFill>
                  <a:srgbClr val="000000"/>
                </a:solidFill>
                <a:latin typeface="Arial"/>
                <a:ea typeface="DejaVu Sans"/>
              </a:rPr>
              <a:t>Convention de Berne</a:t>
            </a: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r>
              <a:rPr lang="fr-FR" sz="1800" b="0" strike="noStrike" spc="-1" dirty="0">
                <a:solidFill>
                  <a:srgbClr val="000000"/>
                </a:solidFill>
                <a:latin typeface="Arial"/>
                <a:ea typeface="DejaVu Sans"/>
              </a:rPr>
              <a:t>Il y a également des dérogations qui portent sur ces protections, notamment par rapport à la gestion et à la régulation des quantités d’individus au sein des espèces</a:t>
            </a: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r>
              <a:rPr lang="fr-FR" sz="1800" b="1" strike="noStrike" spc="-1" dirty="0">
                <a:solidFill>
                  <a:srgbClr val="FF0000"/>
                </a:solidFill>
                <a:latin typeface="Arial"/>
                <a:ea typeface="DejaVu Sans"/>
              </a:rPr>
              <a:t>La Loi de 2021 a évité de traiter le sujet de la faune sauvage libre et de la production de viande de cette catégorie</a:t>
            </a:r>
            <a:endParaRPr lang="fr-FR" sz="1800" b="1" strike="noStrike" spc="-1" dirty="0">
              <a:latin typeface="Arial"/>
            </a:endParaRPr>
          </a:p>
          <a:p>
            <a:pPr>
              <a:lnSpc>
                <a:spcPct val="100000"/>
              </a:lnSpc>
            </a:pPr>
            <a:endParaRPr lang="fr-FR" sz="1800" b="0" strike="noStrike" spc="-1" dirty="0">
              <a:latin typeface="Arial"/>
            </a:endParaRPr>
          </a:p>
          <a:p>
            <a:pPr>
              <a:lnSpc>
                <a:spcPct val="100000"/>
              </a:lnSpc>
            </a:pPr>
            <a:endParaRPr lang="fr-FR" sz="1800" b="0" strike="noStrike" spc="-1" dirty="0">
              <a:latin typeface="Arial"/>
            </a:endParaRPr>
          </a:p>
          <a:p>
            <a:pPr>
              <a:lnSpc>
                <a:spcPct val="100000"/>
              </a:lnSpc>
            </a:pPr>
            <a:r>
              <a:rPr lang="fr-FR" sz="1800" b="0" strike="noStrike" spc="-1" dirty="0">
                <a:solidFill>
                  <a:srgbClr val="000000"/>
                </a:solidFill>
                <a:latin typeface="Arial"/>
                <a:ea typeface="DejaVu Sans"/>
              </a:rPr>
              <a:t> </a:t>
            </a:r>
            <a:endParaRPr lang="fr-FR" sz="1800" b="0" strike="noStrike" spc="-1" dirty="0">
              <a:latin typeface="Arial"/>
            </a:endParaRPr>
          </a:p>
        </p:txBody>
      </p:sp>
      <p:pic>
        <p:nvPicPr>
          <p:cNvPr id="3" name="Image 2">
            <a:extLst>
              <a:ext uri="{FF2B5EF4-FFF2-40B4-BE49-F238E27FC236}">
                <a16:creationId xmlns:a16="http://schemas.microsoft.com/office/drawing/2014/main" id="{86575B96-963F-7090-2B49-7BED697B53B9}"/>
              </a:ext>
            </a:extLst>
          </p:cNvPr>
          <p:cNvPicPr>
            <a:picLocks noChangeAspect="1"/>
          </p:cNvPicPr>
          <p:nvPr/>
        </p:nvPicPr>
        <p:blipFill>
          <a:blip r:embed="rId3"/>
          <a:stretch>
            <a:fillRect/>
          </a:stretch>
        </p:blipFill>
        <p:spPr>
          <a:xfrm>
            <a:off x="8171728" y="1828800"/>
            <a:ext cx="3888313" cy="27274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61" name="Titre 1"/>
          <p:cNvSpPr/>
          <p:nvPr/>
        </p:nvSpPr>
        <p:spPr>
          <a:xfrm>
            <a:off x="231493" y="505294"/>
            <a:ext cx="11574683" cy="767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fr-FR" sz="3200" b="1" i="1" strike="noStrike" spc="-1" dirty="0">
                <a:solidFill>
                  <a:srgbClr val="000000"/>
                </a:solidFill>
                <a:latin typeface="Calibri"/>
                <a:ea typeface="DejaVu Sans"/>
              </a:rPr>
              <a:t>Mais le droit du vivant ne devrait pas être limité aux seuls animaux, et devrait s’étendre à toute la Biodiversité (F)</a:t>
            </a:r>
            <a:br>
              <a:rPr dirty="0"/>
            </a:br>
            <a:endParaRPr lang="fr-FR" sz="3200" b="0" strike="noStrike" spc="-1" dirty="0">
              <a:latin typeface="Arial"/>
            </a:endParaRPr>
          </a:p>
        </p:txBody>
      </p:sp>
      <p:sp>
        <p:nvSpPr>
          <p:cNvPr id="262" name="ZoneTexte 3"/>
          <p:cNvSpPr/>
          <p:nvPr/>
        </p:nvSpPr>
        <p:spPr>
          <a:xfrm>
            <a:off x="358815" y="1938446"/>
            <a:ext cx="6829063" cy="560007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432000" indent="-322200" algn="just">
              <a:lnSpc>
                <a:spcPct val="100000"/>
              </a:lnSpc>
              <a:spcBef>
                <a:spcPts val="1417"/>
              </a:spcBef>
              <a:buClr>
                <a:srgbClr val="000000"/>
              </a:buClr>
              <a:buSzPct val="45000"/>
              <a:buFont typeface="Wingdings" charset="2"/>
              <a:buChar char=""/>
            </a:pPr>
            <a:r>
              <a:rPr lang="fr-FR" sz="1800" b="0" i="1" strike="noStrike" spc="-1" dirty="0">
                <a:solidFill>
                  <a:srgbClr val="000000"/>
                </a:solidFill>
                <a:latin typeface="Calibri"/>
                <a:ea typeface="DejaVu Sans"/>
              </a:rPr>
              <a:t>La biosphère a été définie par quelques grands scientifiques en particulier le russe </a:t>
            </a:r>
            <a:r>
              <a:rPr lang="fr-FR" sz="1800" b="0" i="1" strike="noStrike" spc="-1" dirty="0" err="1">
                <a:solidFill>
                  <a:srgbClr val="000000"/>
                </a:solidFill>
                <a:latin typeface="Calibri"/>
                <a:ea typeface="DejaVu Sans"/>
              </a:rPr>
              <a:t>Vernadsky</a:t>
            </a:r>
            <a:r>
              <a:rPr lang="fr-FR" sz="1800" b="0" i="1" strike="noStrike" spc="-1" dirty="0">
                <a:solidFill>
                  <a:srgbClr val="000000"/>
                </a:solidFill>
                <a:latin typeface="Calibri"/>
                <a:ea typeface="DejaVu Sans"/>
              </a:rPr>
              <a:t>, il s’agit de la mince et fragile couche de notre belle planète qui permet au vivant de s’épanouir composée de quelques km d’espace vivable divisée en trois grands « domaines » : </a:t>
            </a:r>
            <a:endParaRPr lang="fr-FR" sz="1800" b="0" strike="noStrike" spc="-1" dirty="0">
              <a:latin typeface="Arial"/>
            </a:endParaRPr>
          </a:p>
          <a:p>
            <a:pPr marL="889200" lvl="1" indent="-322200" algn="just">
              <a:lnSpc>
                <a:spcPct val="150000"/>
              </a:lnSpc>
              <a:spcBef>
                <a:spcPts val="1417"/>
              </a:spcBef>
              <a:buClr>
                <a:srgbClr val="000000"/>
              </a:buClr>
              <a:buSzPct val="45000"/>
              <a:buFont typeface="Wingdings" charset="2"/>
              <a:buChar char=""/>
            </a:pPr>
            <a:r>
              <a:rPr lang="fr-FR" sz="1800" b="0" i="1" strike="noStrike" spc="-1" dirty="0">
                <a:solidFill>
                  <a:srgbClr val="0070C0"/>
                </a:solidFill>
                <a:latin typeface="Calibri"/>
                <a:ea typeface="DejaVu Sans"/>
              </a:rPr>
              <a:t>l’atmosphère</a:t>
            </a:r>
            <a:r>
              <a:rPr lang="fr-FR" sz="1800" b="0" i="1" strike="noStrike" spc="-1" dirty="0">
                <a:solidFill>
                  <a:srgbClr val="000000"/>
                </a:solidFill>
                <a:latin typeface="Calibri"/>
                <a:ea typeface="DejaVu Sans"/>
              </a:rPr>
              <a:t> (l’air qui nous entoure et nous permet de respirer et nous protège des radiations du soleil),</a:t>
            </a:r>
            <a:endParaRPr lang="fr-FR" sz="1800" b="0" strike="noStrike" spc="-1" dirty="0">
              <a:latin typeface="Arial"/>
            </a:endParaRPr>
          </a:p>
          <a:p>
            <a:pPr marL="889200" lvl="1" indent="-322200" algn="just">
              <a:lnSpc>
                <a:spcPct val="100000"/>
              </a:lnSpc>
              <a:spcBef>
                <a:spcPts val="1417"/>
              </a:spcBef>
              <a:buClr>
                <a:srgbClr val="000000"/>
              </a:buClr>
              <a:buSzPct val="45000"/>
              <a:buFont typeface="Wingdings" charset="2"/>
              <a:buChar char=""/>
            </a:pPr>
            <a:r>
              <a:rPr lang="fr-FR" sz="1800" b="0" i="1" strike="noStrike" spc="-1" dirty="0">
                <a:solidFill>
                  <a:srgbClr val="31859C"/>
                </a:solidFill>
                <a:latin typeface="Calibri"/>
                <a:ea typeface="DejaVu Sans"/>
              </a:rPr>
              <a:t>l’hydrosphère</a:t>
            </a:r>
            <a:r>
              <a:rPr lang="fr-FR" sz="1800" b="0" i="1" strike="noStrike" spc="-1" dirty="0">
                <a:solidFill>
                  <a:srgbClr val="000000"/>
                </a:solidFill>
                <a:latin typeface="Calibri"/>
                <a:ea typeface="DejaVu Sans"/>
              </a:rPr>
              <a:t> (les eaux de l’océan mondial et des fleuves et rivières...) </a:t>
            </a:r>
            <a:endParaRPr lang="fr-FR" sz="1800" b="0" strike="noStrike" spc="-1" dirty="0">
              <a:latin typeface="Arial"/>
            </a:endParaRPr>
          </a:p>
          <a:p>
            <a:pPr marL="889200" lvl="1" indent="-322200" algn="just">
              <a:lnSpc>
                <a:spcPct val="100000"/>
              </a:lnSpc>
              <a:spcBef>
                <a:spcPts val="1417"/>
              </a:spcBef>
              <a:buClr>
                <a:srgbClr val="000000"/>
              </a:buClr>
              <a:buSzPct val="45000"/>
              <a:buFont typeface="Wingdings" charset="2"/>
              <a:buChar char=""/>
            </a:pPr>
            <a:r>
              <a:rPr lang="fr-FR" sz="1800" b="0" i="1" strike="noStrike" spc="-1" dirty="0">
                <a:solidFill>
                  <a:srgbClr val="984807"/>
                </a:solidFill>
                <a:latin typeface="Calibri"/>
                <a:ea typeface="DejaVu Sans"/>
              </a:rPr>
              <a:t>la lithosphère </a:t>
            </a:r>
            <a:r>
              <a:rPr lang="fr-FR" sz="1800" b="0" i="1" strike="noStrike" spc="-1" dirty="0">
                <a:solidFill>
                  <a:srgbClr val="000000"/>
                </a:solidFill>
                <a:latin typeface="Calibri"/>
                <a:ea typeface="DejaVu Sans"/>
              </a:rPr>
              <a:t>(le sol en surface et en sous-sol).</a:t>
            </a:r>
            <a:endParaRPr lang="fr-FR" sz="1800" b="0" strike="noStrike" spc="-1" dirty="0">
              <a:latin typeface="Arial"/>
            </a:endParaRPr>
          </a:p>
          <a:p>
            <a:pPr marL="432000" indent="-322200" algn="just">
              <a:lnSpc>
                <a:spcPct val="100000"/>
              </a:lnSpc>
              <a:spcBef>
                <a:spcPts val="1417"/>
              </a:spcBef>
              <a:buClr>
                <a:srgbClr val="000000"/>
              </a:buClr>
              <a:buSzPct val="45000"/>
              <a:buFont typeface="Wingdings" charset="2"/>
              <a:buChar char=""/>
            </a:pPr>
            <a:r>
              <a:rPr lang="fr-FR" sz="1800" b="1" i="1" strike="noStrike" spc="-1" dirty="0">
                <a:solidFill>
                  <a:srgbClr val="00B050"/>
                </a:solidFill>
                <a:latin typeface="Calibri"/>
                <a:ea typeface="DejaVu Sans"/>
              </a:rPr>
              <a:t>C’est cette mince couche qui permet à la vie de se développer, chaque domaine ayant ses êtres vivants bien spécifiques qui interagissent entre eux</a:t>
            </a:r>
            <a:endParaRPr lang="fr-FR" sz="1800" b="0" strike="noStrike" spc="-1" dirty="0">
              <a:latin typeface="Arial"/>
            </a:endParaRPr>
          </a:p>
          <a:p>
            <a:pPr marL="432000" indent="-322200" algn="just">
              <a:lnSpc>
                <a:spcPct val="100000"/>
              </a:lnSpc>
              <a:spcBef>
                <a:spcPts val="1417"/>
              </a:spcBef>
              <a:buClr>
                <a:srgbClr val="000000"/>
              </a:buClr>
              <a:buSzPct val="45000"/>
              <a:buFont typeface="Wingdings" charset="2"/>
              <a:buChar char=""/>
            </a:pPr>
            <a:endParaRPr lang="fr-FR" sz="1800" b="0" strike="noStrike" spc="-1" dirty="0">
              <a:latin typeface="Arial"/>
            </a:endParaRPr>
          </a:p>
          <a:p>
            <a:pPr algn="just">
              <a:lnSpc>
                <a:spcPct val="100000"/>
              </a:lnSpc>
              <a:spcBef>
                <a:spcPts val="1417"/>
              </a:spcBef>
            </a:pPr>
            <a:endParaRPr lang="fr-FR" sz="1800" b="0" strike="noStrike" spc="-1" dirty="0">
              <a:latin typeface="Arial"/>
            </a:endParaRPr>
          </a:p>
        </p:txBody>
      </p:sp>
      <p:sp>
        <p:nvSpPr>
          <p:cNvPr id="263" name="ZoneTexte 4"/>
          <p:cNvSpPr/>
          <p:nvPr/>
        </p:nvSpPr>
        <p:spPr>
          <a:xfrm>
            <a:off x="720939" y="1348453"/>
            <a:ext cx="86644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1" strike="noStrike" spc="-1" dirty="0">
                <a:solidFill>
                  <a:srgbClr val="000000"/>
                </a:solidFill>
                <a:latin typeface="Arial"/>
                <a:ea typeface="DejaVu Sans"/>
              </a:rPr>
              <a:t>Rappel: La biodiversité se développe dans la Biosphère</a:t>
            </a:r>
            <a:endParaRPr lang="fr-FR" sz="1800" b="0" strike="noStrike" spc="-1" dirty="0">
              <a:latin typeface="Arial"/>
            </a:endParaRPr>
          </a:p>
        </p:txBody>
      </p:sp>
      <p:pic>
        <p:nvPicPr>
          <p:cNvPr id="3" name="Image 2">
            <a:extLst>
              <a:ext uri="{FF2B5EF4-FFF2-40B4-BE49-F238E27FC236}">
                <a16:creationId xmlns:a16="http://schemas.microsoft.com/office/drawing/2014/main" id="{E58E4BE1-2BC1-5CA4-7D7D-75BB18584D65}"/>
              </a:ext>
            </a:extLst>
          </p:cNvPr>
          <p:cNvPicPr>
            <a:picLocks noChangeAspect="1"/>
          </p:cNvPicPr>
          <p:nvPr/>
        </p:nvPicPr>
        <p:blipFill>
          <a:blip r:embed="rId3"/>
          <a:stretch>
            <a:fillRect/>
          </a:stretch>
        </p:blipFill>
        <p:spPr>
          <a:xfrm>
            <a:off x="7396051" y="2908806"/>
            <a:ext cx="4586707" cy="274930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4811</Words>
  <Application>Microsoft Office PowerPoint</Application>
  <PresentationFormat>Grand écran</PresentationFormat>
  <Paragraphs>342</Paragraphs>
  <Slides>28</Slides>
  <Notes>27</Notes>
  <HiddenSlides>0</HiddenSlides>
  <MMClips>2</MMClips>
  <ScaleCrop>false</ScaleCrop>
  <HeadingPairs>
    <vt:vector size="6" baseType="variant">
      <vt:variant>
        <vt:lpstr>Polices utilisées</vt:lpstr>
      </vt:variant>
      <vt:variant>
        <vt:i4>9</vt:i4>
      </vt:variant>
      <vt:variant>
        <vt:lpstr>Thème</vt:lpstr>
      </vt:variant>
      <vt:variant>
        <vt:i4>4</vt:i4>
      </vt:variant>
      <vt:variant>
        <vt:lpstr>Titres des diapositives</vt:lpstr>
      </vt:variant>
      <vt:variant>
        <vt:i4>28</vt:i4>
      </vt:variant>
    </vt:vector>
  </HeadingPairs>
  <TitlesOfParts>
    <vt:vector size="41" baseType="lpstr">
      <vt:lpstr>Arial</vt:lpstr>
      <vt:lpstr>Calibri</vt:lpstr>
      <vt:lpstr>Marianne</vt:lpstr>
      <vt:lpstr>roboto_slabregular</vt:lpstr>
      <vt:lpstr>Söhne</vt:lpstr>
      <vt:lpstr>Symbol</vt:lpstr>
      <vt:lpstr>Times New Roman</vt:lpstr>
      <vt:lpstr>Trebuchet MS</vt:lpstr>
      <vt:lpstr>Wingdings</vt:lpstr>
      <vt:lpstr>Office Theme</vt:lpstr>
      <vt:lpstr>Office Theme</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D’autres pays sont allés encore plus loin             P</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PASCAL GRIMAULT</dc:creator>
  <dc:description/>
  <cp:lastModifiedBy>PASCAL GRIMAULT</cp:lastModifiedBy>
  <cp:revision>11</cp:revision>
  <dcterms:modified xsi:type="dcterms:W3CDTF">2023-12-13T10:12:03Z</dcterms:modified>
  <dc:language>fr-FR</dc:language>
</cp:coreProperties>
</file>